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21602700" cy="32404050"/>
  <p:notesSz cx="6797675" cy="9926638"/>
  <p:defaultTextStyle>
    <a:defPPr>
      <a:defRPr lang="tr-TR"/>
    </a:defPPr>
    <a:lvl1pPr marL="0" algn="l" defTabSz="3086100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1pPr>
    <a:lvl2pPr marL="1543050" algn="l" defTabSz="3086100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2pPr>
    <a:lvl3pPr marL="3086100" algn="l" defTabSz="3086100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3pPr>
    <a:lvl4pPr marL="4629150" algn="l" defTabSz="3086100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4pPr>
    <a:lvl5pPr marL="6172200" algn="l" defTabSz="3086100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5pPr>
    <a:lvl6pPr marL="7715250" algn="l" defTabSz="3086100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6pPr>
    <a:lvl7pPr marL="9258300" algn="l" defTabSz="3086100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7pPr>
    <a:lvl8pPr marL="10801350" algn="l" defTabSz="3086100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8pPr>
    <a:lvl9pPr marL="12344400" algn="l" defTabSz="3086100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206">
          <p15:clr>
            <a:srgbClr val="A4A3A4"/>
          </p15:clr>
        </p15:guide>
        <p15:guide id="2" pos="68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/>
    <p:restoredTop sz="94660"/>
  </p:normalViewPr>
  <p:slideViewPr>
    <p:cSldViewPr>
      <p:cViewPr varScale="1">
        <p:scale>
          <a:sx n="18" d="100"/>
          <a:sy n="18" d="100"/>
        </p:scale>
        <p:origin x="3101" y="125"/>
      </p:cViewPr>
      <p:guideLst>
        <p:guide orient="horz" pos="10206"/>
        <p:guide pos="680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Ata\Desktop\QpTp%20ve%20grafikler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Users\Asus\Desktop\Berkan_bitirme_stormduratio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879051216167071"/>
          <c:y val="0.12450586515572851"/>
          <c:w val="0.82454196011859604"/>
          <c:h val="0.65629356802948802"/>
        </c:manualLayout>
      </c:layout>
      <c:lineChart>
        <c:grouping val="standard"/>
        <c:varyColors val="0"/>
        <c:ser>
          <c:idx val="0"/>
          <c:order val="0"/>
          <c:tx>
            <c:v>Q100</c:v>
          </c:tx>
          <c:spPr>
            <a:ln w="412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dLbl>
              <c:idx val="38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1C0-4A97-A2AF-F11B1E463C6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Tablolar!$B$3:$B$59</c:f>
              <c:numCache>
                <c:formatCode>h:mm</c:formatCode>
                <c:ptCount val="57"/>
                <c:pt idx="0">
                  <c:v>0</c:v>
                </c:pt>
                <c:pt idx="1">
                  <c:v>2.0833333333333332E-2</c:v>
                </c:pt>
                <c:pt idx="2">
                  <c:v>4.1666666666666664E-2</c:v>
                </c:pt>
                <c:pt idx="3">
                  <c:v>6.25E-2</c:v>
                </c:pt>
                <c:pt idx="4">
                  <c:v>8.3333333333333329E-2</c:v>
                </c:pt>
                <c:pt idx="5">
                  <c:v>0.10416666666666667</c:v>
                </c:pt>
                <c:pt idx="6">
                  <c:v>0.125</c:v>
                </c:pt>
                <c:pt idx="7">
                  <c:v>0.14583333333333334</c:v>
                </c:pt>
                <c:pt idx="8">
                  <c:v>0.16666666666666666</c:v>
                </c:pt>
                <c:pt idx="9">
                  <c:v>0.1875</c:v>
                </c:pt>
                <c:pt idx="10">
                  <c:v>0.20833333333333334</c:v>
                </c:pt>
                <c:pt idx="11">
                  <c:v>0.22916666666666666</c:v>
                </c:pt>
                <c:pt idx="12">
                  <c:v>0.25</c:v>
                </c:pt>
                <c:pt idx="13">
                  <c:v>0.27083333333333331</c:v>
                </c:pt>
                <c:pt idx="14">
                  <c:v>0.29166666666666669</c:v>
                </c:pt>
                <c:pt idx="15">
                  <c:v>0.3125</c:v>
                </c:pt>
                <c:pt idx="16">
                  <c:v>0.33333333333333331</c:v>
                </c:pt>
                <c:pt idx="17">
                  <c:v>0.35416666666666669</c:v>
                </c:pt>
                <c:pt idx="18">
                  <c:v>0.375</c:v>
                </c:pt>
                <c:pt idx="19">
                  <c:v>0.39583333333333331</c:v>
                </c:pt>
                <c:pt idx="20">
                  <c:v>0.41666666666666669</c:v>
                </c:pt>
                <c:pt idx="21">
                  <c:v>0.4375</c:v>
                </c:pt>
                <c:pt idx="22">
                  <c:v>0.45833333333333331</c:v>
                </c:pt>
                <c:pt idx="23">
                  <c:v>0.47916666666666669</c:v>
                </c:pt>
                <c:pt idx="24">
                  <c:v>0.5</c:v>
                </c:pt>
                <c:pt idx="25">
                  <c:v>0.52083333333333337</c:v>
                </c:pt>
                <c:pt idx="26">
                  <c:v>0.54166666666666663</c:v>
                </c:pt>
                <c:pt idx="27">
                  <c:v>0.5625</c:v>
                </c:pt>
                <c:pt idx="28">
                  <c:v>0.58333333333333337</c:v>
                </c:pt>
                <c:pt idx="29">
                  <c:v>0.60416666666666663</c:v>
                </c:pt>
                <c:pt idx="30">
                  <c:v>0.625</c:v>
                </c:pt>
                <c:pt idx="31">
                  <c:v>0.64583333333333337</c:v>
                </c:pt>
                <c:pt idx="32">
                  <c:v>0.66666666666666663</c:v>
                </c:pt>
                <c:pt idx="33">
                  <c:v>0.6875</c:v>
                </c:pt>
                <c:pt idx="34">
                  <c:v>0.70833333333333337</c:v>
                </c:pt>
                <c:pt idx="35">
                  <c:v>0.72916666666666663</c:v>
                </c:pt>
                <c:pt idx="36">
                  <c:v>0.75</c:v>
                </c:pt>
                <c:pt idx="37">
                  <c:v>0.77083333333333337</c:v>
                </c:pt>
                <c:pt idx="38">
                  <c:v>0.79166666666666663</c:v>
                </c:pt>
                <c:pt idx="39">
                  <c:v>0.8125</c:v>
                </c:pt>
                <c:pt idx="40">
                  <c:v>0.83333333333333337</c:v>
                </c:pt>
                <c:pt idx="41">
                  <c:v>0.85416666666666663</c:v>
                </c:pt>
                <c:pt idx="42">
                  <c:v>0.875</c:v>
                </c:pt>
                <c:pt idx="43">
                  <c:v>0.89583333333333337</c:v>
                </c:pt>
                <c:pt idx="44">
                  <c:v>0.91666666666666663</c:v>
                </c:pt>
                <c:pt idx="45">
                  <c:v>0.9375</c:v>
                </c:pt>
                <c:pt idx="46">
                  <c:v>0.95833333333333337</c:v>
                </c:pt>
                <c:pt idx="47">
                  <c:v>0.97916666666666663</c:v>
                </c:pt>
                <c:pt idx="48">
                  <c:v>0</c:v>
                </c:pt>
                <c:pt idx="49">
                  <c:v>2.0833333333333332E-2</c:v>
                </c:pt>
                <c:pt idx="50">
                  <c:v>4.1666666666666664E-2</c:v>
                </c:pt>
                <c:pt idx="51">
                  <c:v>6.25E-2</c:v>
                </c:pt>
                <c:pt idx="52">
                  <c:v>8.3333333333333329E-2</c:v>
                </c:pt>
                <c:pt idx="53">
                  <c:v>0.10416666666666667</c:v>
                </c:pt>
                <c:pt idx="54">
                  <c:v>0.125</c:v>
                </c:pt>
                <c:pt idx="55">
                  <c:v>0.14583333333333334</c:v>
                </c:pt>
                <c:pt idx="56">
                  <c:v>0.16666666666666666</c:v>
                </c:pt>
              </c:numCache>
            </c:numRef>
          </c:cat>
          <c:val>
            <c:numRef>
              <c:f>Tablolar!$Z$3:$Z$59</c:f>
              <c:numCache>
                <c:formatCode>General</c:formatCode>
                <c:ptCount val="5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1.1000000000000001</c:v>
                </c:pt>
                <c:pt idx="37">
                  <c:v>43.4</c:v>
                </c:pt>
                <c:pt idx="38">
                  <c:v>66.099999999999994</c:v>
                </c:pt>
                <c:pt idx="39">
                  <c:v>33.1</c:v>
                </c:pt>
                <c:pt idx="40">
                  <c:v>14.7</c:v>
                </c:pt>
                <c:pt idx="41">
                  <c:v>7.4</c:v>
                </c:pt>
                <c:pt idx="42">
                  <c:v>4.2</c:v>
                </c:pt>
                <c:pt idx="43">
                  <c:v>3.9</c:v>
                </c:pt>
                <c:pt idx="44">
                  <c:v>4.7</c:v>
                </c:pt>
                <c:pt idx="45">
                  <c:v>4.8</c:v>
                </c:pt>
                <c:pt idx="46">
                  <c:v>4.5999999999999996</c:v>
                </c:pt>
                <c:pt idx="47">
                  <c:v>4.3</c:v>
                </c:pt>
                <c:pt idx="48">
                  <c:v>4</c:v>
                </c:pt>
                <c:pt idx="49">
                  <c:v>2.8</c:v>
                </c:pt>
                <c:pt idx="50">
                  <c:v>1.1000000000000001</c:v>
                </c:pt>
                <c:pt idx="51">
                  <c:v>0.4</c:v>
                </c:pt>
                <c:pt idx="52">
                  <c:v>0.2</c:v>
                </c:pt>
                <c:pt idx="53">
                  <c:v>0.1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1C0-4A97-A2AF-F11B1E463C64}"/>
            </c:ext>
          </c:extLst>
        </c:ser>
        <c:ser>
          <c:idx val="1"/>
          <c:order val="1"/>
          <c:tx>
            <c:v>Q50</c:v>
          </c:tx>
          <c:spPr>
            <a:ln w="412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dLbl>
              <c:idx val="38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1C0-4A97-A2AF-F11B1E463C6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Tablolar!$B$3:$B$59</c:f>
              <c:numCache>
                <c:formatCode>h:mm</c:formatCode>
                <c:ptCount val="57"/>
                <c:pt idx="0">
                  <c:v>0</c:v>
                </c:pt>
                <c:pt idx="1">
                  <c:v>2.0833333333333332E-2</c:v>
                </c:pt>
                <c:pt idx="2">
                  <c:v>4.1666666666666664E-2</c:v>
                </c:pt>
                <c:pt idx="3">
                  <c:v>6.25E-2</c:v>
                </c:pt>
                <c:pt idx="4">
                  <c:v>8.3333333333333329E-2</c:v>
                </c:pt>
                <c:pt idx="5">
                  <c:v>0.10416666666666667</c:v>
                </c:pt>
                <c:pt idx="6">
                  <c:v>0.125</c:v>
                </c:pt>
                <c:pt idx="7">
                  <c:v>0.14583333333333334</c:v>
                </c:pt>
                <c:pt idx="8">
                  <c:v>0.16666666666666666</c:v>
                </c:pt>
                <c:pt idx="9">
                  <c:v>0.1875</c:v>
                </c:pt>
                <c:pt idx="10">
                  <c:v>0.20833333333333334</c:v>
                </c:pt>
                <c:pt idx="11">
                  <c:v>0.22916666666666666</c:v>
                </c:pt>
                <c:pt idx="12">
                  <c:v>0.25</c:v>
                </c:pt>
                <c:pt idx="13">
                  <c:v>0.27083333333333331</c:v>
                </c:pt>
                <c:pt idx="14">
                  <c:v>0.29166666666666669</c:v>
                </c:pt>
                <c:pt idx="15">
                  <c:v>0.3125</c:v>
                </c:pt>
                <c:pt idx="16">
                  <c:v>0.33333333333333331</c:v>
                </c:pt>
                <c:pt idx="17">
                  <c:v>0.35416666666666669</c:v>
                </c:pt>
                <c:pt idx="18">
                  <c:v>0.375</c:v>
                </c:pt>
                <c:pt idx="19">
                  <c:v>0.39583333333333331</c:v>
                </c:pt>
                <c:pt idx="20">
                  <c:v>0.41666666666666669</c:v>
                </c:pt>
                <c:pt idx="21">
                  <c:v>0.4375</c:v>
                </c:pt>
                <c:pt idx="22">
                  <c:v>0.45833333333333331</c:v>
                </c:pt>
                <c:pt idx="23">
                  <c:v>0.47916666666666669</c:v>
                </c:pt>
                <c:pt idx="24">
                  <c:v>0.5</c:v>
                </c:pt>
                <c:pt idx="25">
                  <c:v>0.52083333333333337</c:v>
                </c:pt>
                <c:pt idx="26">
                  <c:v>0.54166666666666663</c:v>
                </c:pt>
                <c:pt idx="27">
                  <c:v>0.5625</c:v>
                </c:pt>
                <c:pt idx="28">
                  <c:v>0.58333333333333337</c:v>
                </c:pt>
                <c:pt idx="29">
                  <c:v>0.60416666666666663</c:v>
                </c:pt>
                <c:pt idx="30">
                  <c:v>0.625</c:v>
                </c:pt>
                <c:pt idx="31">
                  <c:v>0.64583333333333337</c:v>
                </c:pt>
                <c:pt idx="32">
                  <c:v>0.66666666666666663</c:v>
                </c:pt>
                <c:pt idx="33">
                  <c:v>0.6875</c:v>
                </c:pt>
                <c:pt idx="34">
                  <c:v>0.70833333333333337</c:v>
                </c:pt>
                <c:pt idx="35">
                  <c:v>0.72916666666666663</c:v>
                </c:pt>
                <c:pt idx="36">
                  <c:v>0.75</c:v>
                </c:pt>
                <c:pt idx="37">
                  <c:v>0.77083333333333337</c:v>
                </c:pt>
                <c:pt idx="38">
                  <c:v>0.79166666666666663</c:v>
                </c:pt>
                <c:pt idx="39">
                  <c:v>0.8125</c:v>
                </c:pt>
                <c:pt idx="40">
                  <c:v>0.83333333333333337</c:v>
                </c:pt>
                <c:pt idx="41">
                  <c:v>0.85416666666666663</c:v>
                </c:pt>
                <c:pt idx="42">
                  <c:v>0.875</c:v>
                </c:pt>
                <c:pt idx="43">
                  <c:v>0.89583333333333337</c:v>
                </c:pt>
                <c:pt idx="44">
                  <c:v>0.91666666666666663</c:v>
                </c:pt>
                <c:pt idx="45">
                  <c:v>0.9375</c:v>
                </c:pt>
                <c:pt idx="46">
                  <c:v>0.95833333333333337</c:v>
                </c:pt>
                <c:pt idx="47">
                  <c:v>0.97916666666666663</c:v>
                </c:pt>
                <c:pt idx="48">
                  <c:v>0</c:v>
                </c:pt>
                <c:pt idx="49">
                  <c:v>2.0833333333333332E-2</c:v>
                </c:pt>
                <c:pt idx="50">
                  <c:v>4.1666666666666664E-2</c:v>
                </c:pt>
                <c:pt idx="51">
                  <c:v>6.25E-2</c:v>
                </c:pt>
                <c:pt idx="52">
                  <c:v>8.3333333333333329E-2</c:v>
                </c:pt>
                <c:pt idx="53">
                  <c:v>0.10416666666666667</c:v>
                </c:pt>
                <c:pt idx="54">
                  <c:v>0.125</c:v>
                </c:pt>
                <c:pt idx="55">
                  <c:v>0.14583333333333334</c:v>
                </c:pt>
                <c:pt idx="56">
                  <c:v>0.16666666666666666</c:v>
                </c:pt>
              </c:numCache>
            </c:numRef>
          </c:cat>
          <c:val>
            <c:numRef>
              <c:f>Tablolar!$BA$3:$BA$58</c:f>
              <c:numCache>
                <c:formatCode>General</c:formatCode>
                <c:ptCount val="5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0.4</c:v>
                </c:pt>
                <c:pt idx="37">
                  <c:v>32.5</c:v>
                </c:pt>
                <c:pt idx="38">
                  <c:v>50.8</c:v>
                </c:pt>
                <c:pt idx="39">
                  <c:v>26.2</c:v>
                </c:pt>
                <c:pt idx="40">
                  <c:v>12</c:v>
                </c:pt>
                <c:pt idx="41">
                  <c:v>6.3</c:v>
                </c:pt>
                <c:pt idx="42">
                  <c:v>3.8</c:v>
                </c:pt>
                <c:pt idx="43">
                  <c:v>3.5</c:v>
                </c:pt>
                <c:pt idx="44">
                  <c:v>4</c:v>
                </c:pt>
                <c:pt idx="45">
                  <c:v>4</c:v>
                </c:pt>
                <c:pt idx="46">
                  <c:v>3.9</c:v>
                </c:pt>
                <c:pt idx="47">
                  <c:v>3.6</c:v>
                </c:pt>
                <c:pt idx="48">
                  <c:v>3.4</c:v>
                </c:pt>
                <c:pt idx="49">
                  <c:v>2.2999999999999998</c:v>
                </c:pt>
                <c:pt idx="50">
                  <c:v>1</c:v>
                </c:pt>
                <c:pt idx="51">
                  <c:v>0.4</c:v>
                </c:pt>
                <c:pt idx="52">
                  <c:v>0.1</c:v>
                </c:pt>
                <c:pt idx="53">
                  <c:v>0.1</c:v>
                </c:pt>
                <c:pt idx="54">
                  <c:v>0</c:v>
                </c:pt>
                <c:pt idx="55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1C0-4A97-A2AF-F11B1E463C64}"/>
            </c:ext>
          </c:extLst>
        </c:ser>
        <c:ser>
          <c:idx val="2"/>
          <c:order val="2"/>
          <c:tx>
            <c:v>Q10</c:v>
          </c:tx>
          <c:spPr>
            <a:ln w="412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dLbl>
              <c:idx val="38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1C0-4A97-A2AF-F11B1E463C6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Tablolar!$B$3:$B$59</c:f>
              <c:numCache>
                <c:formatCode>h:mm</c:formatCode>
                <c:ptCount val="57"/>
                <c:pt idx="0">
                  <c:v>0</c:v>
                </c:pt>
                <c:pt idx="1">
                  <c:v>2.0833333333333332E-2</c:v>
                </c:pt>
                <c:pt idx="2">
                  <c:v>4.1666666666666664E-2</c:v>
                </c:pt>
                <c:pt idx="3">
                  <c:v>6.25E-2</c:v>
                </c:pt>
                <c:pt idx="4">
                  <c:v>8.3333333333333329E-2</c:v>
                </c:pt>
                <c:pt idx="5">
                  <c:v>0.10416666666666667</c:v>
                </c:pt>
                <c:pt idx="6">
                  <c:v>0.125</c:v>
                </c:pt>
                <c:pt idx="7">
                  <c:v>0.14583333333333334</c:v>
                </c:pt>
                <c:pt idx="8">
                  <c:v>0.16666666666666666</c:v>
                </c:pt>
                <c:pt idx="9">
                  <c:v>0.1875</c:v>
                </c:pt>
                <c:pt idx="10">
                  <c:v>0.20833333333333334</c:v>
                </c:pt>
                <c:pt idx="11">
                  <c:v>0.22916666666666666</c:v>
                </c:pt>
                <c:pt idx="12">
                  <c:v>0.25</c:v>
                </c:pt>
                <c:pt idx="13">
                  <c:v>0.27083333333333331</c:v>
                </c:pt>
                <c:pt idx="14">
                  <c:v>0.29166666666666669</c:v>
                </c:pt>
                <c:pt idx="15">
                  <c:v>0.3125</c:v>
                </c:pt>
                <c:pt idx="16">
                  <c:v>0.33333333333333331</c:v>
                </c:pt>
                <c:pt idx="17">
                  <c:v>0.35416666666666669</c:v>
                </c:pt>
                <c:pt idx="18">
                  <c:v>0.375</c:v>
                </c:pt>
                <c:pt idx="19">
                  <c:v>0.39583333333333331</c:v>
                </c:pt>
                <c:pt idx="20">
                  <c:v>0.41666666666666669</c:v>
                </c:pt>
                <c:pt idx="21">
                  <c:v>0.4375</c:v>
                </c:pt>
                <c:pt idx="22">
                  <c:v>0.45833333333333331</c:v>
                </c:pt>
                <c:pt idx="23">
                  <c:v>0.47916666666666669</c:v>
                </c:pt>
                <c:pt idx="24">
                  <c:v>0.5</c:v>
                </c:pt>
                <c:pt idx="25">
                  <c:v>0.52083333333333337</c:v>
                </c:pt>
                <c:pt idx="26">
                  <c:v>0.54166666666666663</c:v>
                </c:pt>
                <c:pt idx="27">
                  <c:v>0.5625</c:v>
                </c:pt>
                <c:pt idx="28">
                  <c:v>0.58333333333333337</c:v>
                </c:pt>
                <c:pt idx="29">
                  <c:v>0.60416666666666663</c:v>
                </c:pt>
                <c:pt idx="30">
                  <c:v>0.625</c:v>
                </c:pt>
                <c:pt idx="31">
                  <c:v>0.64583333333333337</c:v>
                </c:pt>
                <c:pt idx="32">
                  <c:v>0.66666666666666663</c:v>
                </c:pt>
                <c:pt idx="33">
                  <c:v>0.6875</c:v>
                </c:pt>
                <c:pt idx="34">
                  <c:v>0.70833333333333337</c:v>
                </c:pt>
                <c:pt idx="35">
                  <c:v>0.72916666666666663</c:v>
                </c:pt>
                <c:pt idx="36">
                  <c:v>0.75</c:v>
                </c:pt>
                <c:pt idx="37">
                  <c:v>0.77083333333333337</c:v>
                </c:pt>
                <c:pt idx="38">
                  <c:v>0.79166666666666663</c:v>
                </c:pt>
                <c:pt idx="39">
                  <c:v>0.8125</c:v>
                </c:pt>
                <c:pt idx="40">
                  <c:v>0.83333333333333337</c:v>
                </c:pt>
                <c:pt idx="41">
                  <c:v>0.85416666666666663</c:v>
                </c:pt>
                <c:pt idx="42">
                  <c:v>0.875</c:v>
                </c:pt>
                <c:pt idx="43">
                  <c:v>0.89583333333333337</c:v>
                </c:pt>
                <c:pt idx="44">
                  <c:v>0.91666666666666663</c:v>
                </c:pt>
                <c:pt idx="45">
                  <c:v>0.9375</c:v>
                </c:pt>
                <c:pt idx="46">
                  <c:v>0.95833333333333337</c:v>
                </c:pt>
                <c:pt idx="47">
                  <c:v>0.97916666666666663</c:v>
                </c:pt>
                <c:pt idx="48">
                  <c:v>0</c:v>
                </c:pt>
                <c:pt idx="49">
                  <c:v>2.0833333333333332E-2</c:v>
                </c:pt>
                <c:pt idx="50">
                  <c:v>4.1666666666666664E-2</c:v>
                </c:pt>
                <c:pt idx="51">
                  <c:v>6.25E-2</c:v>
                </c:pt>
                <c:pt idx="52">
                  <c:v>8.3333333333333329E-2</c:v>
                </c:pt>
                <c:pt idx="53">
                  <c:v>0.10416666666666667</c:v>
                </c:pt>
                <c:pt idx="54">
                  <c:v>0.125</c:v>
                </c:pt>
                <c:pt idx="55">
                  <c:v>0.14583333333333334</c:v>
                </c:pt>
                <c:pt idx="56">
                  <c:v>0.16666666666666666</c:v>
                </c:pt>
              </c:numCache>
            </c:numRef>
          </c:cat>
          <c:val>
            <c:numRef>
              <c:f>Tablolar!$CB$3:$CB$59</c:f>
              <c:numCache>
                <c:formatCode>General</c:formatCode>
                <c:ptCount val="5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12.4</c:v>
                </c:pt>
                <c:pt idx="38">
                  <c:v>20.8</c:v>
                </c:pt>
                <c:pt idx="39">
                  <c:v>12.1</c:v>
                </c:pt>
                <c:pt idx="40">
                  <c:v>6.2</c:v>
                </c:pt>
                <c:pt idx="41">
                  <c:v>3.8</c:v>
                </c:pt>
                <c:pt idx="42">
                  <c:v>2.6</c:v>
                </c:pt>
                <c:pt idx="43">
                  <c:v>2.2999999999999998</c:v>
                </c:pt>
                <c:pt idx="44">
                  <c:v>2.5</c:v>
                </c:pt>
                <c:pt idx="45">
                  <c:v>2.4</c:v>
                </c:pt>
                <c:pt idx="46">
                  <c:v>2.2999999999999998</c:v>
                </c:pt>
                <c:pt idx="47">
                  <c:v>2.1</c:v>
                </c:pt>
                <c:pt idx="48">
                  <c:v>2</c:v>
                </c:pt>
                <c:pt idx="49">
                  <c:v>1.4</c:v>
                </c:pt>
                <c:pt idx="50">
                  <c:v>0.6</c:v>
                </c:pt>
                <c:pt idx="51">
                  <c:v>0.2</c:v>
                </c:pt>
                <c:pt idx="52">
                  <c:v>0.1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81C0-4A97-A2AF-F11B1E463C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37049392"/>
        <c:axId val="1937045040"/>
      </c:lineChart>
      <c:catAx>
        <c:axId val="1937049392"/>
        <c:scaling>
          <c:orientation val="minMax"/>
        </c:scaling>
        <c:delete val="0"/>
        <c:axPos val="b"/>
        <c:numFmt formatCode="h:mm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937045040"/>
        <c:crosses val="autoZero"/>
        <c:auto val="1"/>
        <c:lblAlgn val="ctr"/>
        <c:lblOffset val="100"/>
        <c:noMultiLvlLbl val="0"/>
      </c:catAx>
      <c:valAx>
        <c:axId val="1937045040"/>
        <c:scaling>
          <c:orientation val="minMax"/>
          <c:max val="8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tr-TR" sz="2000"/>
                  <a:t>Akış(m3/s)</a:t>
                </a:r>
              </a:p>
            </c:rich>
          </c:tx>
          <c:layout>
            <c:manualLayout>
              <c:xMode val="edge"/>
              <c:yMode val="edge"/>
              <c:x val="0"/>
              <c:y val="0.3327056531681353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tr-T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937049392"/>
        <c:crosses val="autoZero"/>
        <c:crossBetween val="between"/>
        <c:majorUnit val="10"/>
      </c:valAx>
      <c:spPr>
        <a:noFill/>
        <a:ln>
          <a:solidFill>
            <a:sysClr val="windowText" lastClr="000000"/>
          </a:solidFill>
        </a:ln>
        <a:effectLst/>
      </c:spPr>
    </c:plotArea>
    <c:legend>
      <c:legendPos val="b"/>
      <c:layout>
        <c:manualLayout>
          <c:xMode val="edge"/>
          <c:yMode val="edge"/>
          <c:x val="0.34210461544878717"/>
          <c:y val="7.6687541220795698E-4"/>
          <c:w val="0.39543726585593209"/>
          <c:h val="0.1697859803292469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2800"/>
      </a:pPr>
      <a:endParaRPr lang="tr-TR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018315679566284"/>
          <c:y val="0.12328609512752224"/>
          <c:w val="0.87685584499876335"/>
          <c:h val="0.65186497020738099"/>
        </c:manualLayout>
      </c:layout>
      <c:lineChart>
        <c:grouping val="standard"/>
        <c:varyColors val="0"/>
        <c:ser>
          <c:idx val="0"/>
          <c:order val="0"/>
          <c:tx>
            <c:v>CN 70</c:v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Sayfa2!$K$4:$K$60</c:f>
              <c:numCache>
                <c:formatCode>h:mm</c:formatCode>
                <c:ptCount val="57"/>
                <c:pt idx="0">
                  <c:v>0</c:v>
                </c:pt>
                <c:pt idx="1">
                  <c:v>2.0833333333333332E-2</c:v>
                </c:pt>
                <c:pt idx="2">
                  <c:v>4.1666666666666664E-2</c:v>
                </c:pt>
                <c:pt idx="3">
                  <c:v>6.25E-2</c:v>
                </c:pt>
                <c:pt idx="4">
                  <c:v>8.3333333333333329E-2</c:v>
                </c:pt>
                <c:pt idx="5">
                  <c:v>0.10416666666666667</c:v>
                </c:pt>
                <c:pt idx="6">
                  <c:v>0.125</c:v>
                </c:pt>
                <c:pt idx="7">
                  <c:v>0.14583333333333334</c:v>
                </c:pt>
                <c:pt idx="8">
                  <c:v>0.16666666666666666</c:v>
                </c:pt>
                <c:pt idx="9">
                  <c:v>0.1875</c:v>
                </c:pt>
                <c:pt idx="10">
                  <c:v>0.20833333333333334</c:v>
                </c:pt>
                <c:pt idx="11">
                  <c:v>0.22916666666666666</c:v>
                </c:pt>
                <c:pt idx="12">
                  <c:v>0.25</c:v>
                </c:pt>
                <c:pt idx="13">
                  <c:v>0.27083333333333331</c:v>
                </c:pt>
                <c:pt idx="14">
                  <c:v>0.29166666666666669</c:v>
                </c:pt>
                <c:pt idx="15">
                  <c:v>0.3125</c:v>
                </c:pt>
                <c:pt idx="16">
                  <c:v>0.33333333333333331</c:v>
                </c:pt>
                <c:pt idx="17">
                  <c:v>0.35416666666666669</c:v>
                </c:pt>
                <c:pt idx="18">
                  <c:v>0.375</c:v>
                </c:pt>
                <c:pt idx="19">
                  <c:v>0.39583333333333331</c:v>
                </c:pt>
                <c:pt idx="20">
                  <c:v>0.41666666666666669</c:v>
                </c:pt>
                <c:pt idx="21">
                  <c:v>0.4375</c:v>
                </c:pt>
                <c:pt idx="22">
                  <c:v>0.45833333333333331</c:v>
                </c:pt>
                <c:pt idx="23">
                  <c:v>0.47916666666666669</c:v>
                </c:pt>
                <c:pt idx="24">
                  <c:v>0.5</c:v>
                </c:pt>
                <c:pt idx="25">
                  <c:v>0.52083333333333337</c:v>
                </c:pt>
                <c:pt idx="26">
                  <c:v>0.54166666666666663</c:v>
                </c:pt>
                <c:pt idx="27">
                  <c:v>0.5625</c:v>
                </c:pt>
                <c:pt idx="28">
                  <c:v>0.58333333333333337</c:v>
                </c:pt>
                <c:pt idx="29">
                  <c:v>0.60416666666666663</c:v>
                </c:pt>
                <c:pt idx="30">
                  <c:v>0.625</c:v>
                </c:pt>
                <c:pt idx="31">
                  <c:v>0.64583333333333337</c:v>
                </c:pt>
                <c:pt idx="32">
                  <c:v>0.66666666666666663</c:v>
                </c:pt>
                <c:pt idx="33">
                  <c:v>0.6875</c:v>
                </c:pt>
                <c:pt idx="34">
                  <c:v>0.70833333333333337</c:v>
                </c:pt>
                <c:pt idx="35">
                  <c:v>0.72916666666666663</c:v>
                </c:pt>
                <c:pt idx="36">
                  <c:v>0.75</c:v>
                </c:pt>
                <c:pt idx="37">
                  <c:v>0.77083333333333337</c:v>
                </c:pt>
                <c:pt idx="38">
                  <c:v>0.79166666666666663</c:v>
                </c:pt>
                <c:pt idx="39">
                  <c:v>0.8125</c:v>
                </c:pt>
                <c:pt idx="40">
                  <c:v>0.83333333333333337</c:v>
                </c:pt>
                <c:pt idx="41">
                  <c:v>0.85416666666666663</c:v>
                </c:pt>
                <c:pt idx="42">
                  <c:v>0.875</c:v>
                </c:pt>
                <c:pt idx="43">
                  <c:v>0.89583333333333337</c:v>
                </c:pt>
                <c:pt idx="44">
                  <c:v>0.91666666666666663</c:v>
                </c:pt>
                <c:pt idx="45">
                  <c:v>0.9375</c:v>
                </c:pt>
                <c:pt idx="46">
                  <c:v>0.95833333333333337</c:v>
                </c:pt>
                <c:pt idx="47">
                  <c:v>0.97916666666666663</c:v>
                </c:pt>
                <c:pt idx="48">
                  <c:v>0</c:v>
                </c:pt>
                <c:pt idx="49">
                  <c:v>2.0833333333333332E-2</c:v>
                </c:pt>
                <c:pt idx="50">
                  <c:v>4.1666666666666664E-2</c:v>
                </c:pt>
                <c:pt idx="51">
                  <c:v>6.25E-2</c:v>
                </c:pt>
                <c:pt idx="52">
                  <c:v>8.3333333333333329E-2</c:v>
                </c:pt>
                <c:pt idx="53">
                  <c:v>0.10416666666666667</c:v>
                </c:pt>
                <c:pt idx="54">
                  <c:v>0.125</c:v>
                </c:pt>
                <c:pt idx="55">
                  <c:v>0.14583333333333334</c:v>
                </c:pt>
                <c:pt idx="56">
                  <c:v>0.16666666666666666</c:v>
                </c:pt>
              </c:numCache>
            </c:numRef>
          </c:cat>
          <c:val>
            <c:numRef>
              <c:f>Sayfa2!$Q$4:$Q$60</c:f>
              <c:numCache>
                <c:formatCode>General</c:formatCode>
                <c:ptCount val="5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3.6</c:v>
                </c:pt>
                <c:pt idx="37">
                  <c:v>54.1</c:v>
                </c:pt>
                <c:pt idx="38">
                  <c:v>79.3</c:v>
                </c:pt>
                <c:pt idx="39">
                  <c:v>40.4</c:v>
                </c:pt>
                <c:pt idx="40">
                  <c:v>18.399999999999999</c:v>
                </c:pt>
                <c:pt idx="41">
                  <c:v>9.3000000000000007</c:v>
                </c:pt>
                <c:pt idx="42">
                  <c:v>5.5</c:v>
                </c:pt>
                <c:pt idx="43">
                  <c:v>4.9000000000000004</c:v>
                </c:pt>
                <c:pt idx="44">
                  <c:v>5.7</c:v>
                </c:pt>
                <c:pt idx="45">
                  <c:v>5.7</c:v>
                </c:pt>
                <c:pt idx="46">
                  <c:v>5.5</c:v>
                </c:pt>
                <c:pt idx="47">
                  <c:v>5.0999999999999996</c:v>
                </c:pt>
                <c:pt idx="48">
                  <c:v>4.8</c:v>
                </c:pt>
                <c:pt idx="49">
                  <c:v>3.3</c:v>
                </c:pt>
                <c:pt idx="50">
                  <c:v>1.4</c:v>
                </c:pt>
                <c:pt idx="51">
                  <c:v>0.5</c:v>
                </c:pt>
                <c:pt idx="52">
                  <c:v>0.2</c:v>
                </c:pt>
                <c:pt idx="53">
                  <c:v>0.1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ECD-4ABE-987D-027BC78BAAD4}"/>
            </c:ext>
          </c:extLst>
        </c:ser>
        <c:ser>
          <c:idx val="1"/>
          <c:order val="1"/>
          <c:tx>
            <c:v>CN 72</c:v>
          </c:tx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38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ECD-4ABE-987D-027BC78BAA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Sayfa2!$H$4:$H$60</c:f>
              <c:numCache>
                <c:formatCode>General</c:formatCode>
                <c:ptCount val="5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0.3</c:v>
                </c:pt>
                <c:pt idx="36">
                  <c:v>5.7</c:v>
                </c:pt>
                <c:pt idx="37">
                  <c:v>63.3</c:v>
                </c:pt>
                <c:pt idx="38">
                  <c:v>90.3</c:v>
                </c:pt>
                <c:pt idx="39">
                  <c:v>45.7</c:v>
                </c:pt>
                <c:pt idx="40">
                  <c:v>20.7</c:v>
                </c:pt>
                <c:pt idx="41">
                  <c:v>10.4</c:v>
                </c:pt>
                <c:pt idx="42">
                  <c:v>6</c:v>
                </c:pt>
                <c:pt idx="43">
                  <c:v>5.4</c:v>
                </c:pt>
                <c:pt idx="44">
                  <c:v>6.2</c:v>
                </c:pt>
                <c:pt idx="45">
                  <c:v>6.1</c:v>
                </c:pt>
                <c:pt idx="46">
                  <c:v>5.9</c:v>
                </c:pt>
                <c:pt idx="47">
                  <c:v>5.5</c:v>
                </c:pt>
                <c:pt idx="48">
                  <c:v>5.2</c:v>
                </c:pt>
                <c:pt idx="49">
                  <c:v>3.6</c:v>
                </c:pt>
                <c:pt idx="50">
                  <c:v>1.5</c:v>
                </c:pt>
                <c:pt idx="51">
                  <c:v>0.6</c:v>
                </c:pt>
                <c:pt idx="52">
                  <c:v>0.2</c:v>
                </c:pt>
                <c:pt idx="53">
                  <c:v>0.1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ECD-4ABE-987D-027BC78BAAD4}"/>
            </c:ext>
          </c:extLst>
        </c:ser>
        <c:ser>
          <c:idx val="2"/>
          <c:order val="2"/>
          <c:tx>
            <c:v>CN 68</c:v>
          </c:tx>
          <c:spPr>
            <a:ln w="317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38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ECD-4ABE-987D-027BC78BAA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Sayfa2!$Z$4:$Z$60</c:f>
              <c:numCache>
                <c:formatCode>General</c:formatCode>
                <c:ptCount val="5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2</c:v>
                </c:pt>
                <c:pt idx="37">
                  <c:v>45.7</c:v>
                </c:pt>
                <c:pt idx="38">
                  <c:v>68.7</c:v>
                </c:pt>
                <c:pt idx="39">
                  <c:v>35.299999999999997</c:v>
                </c:pt>
                <c:pt idx="40">
                  <c:v>16.2</c:v>
                </c:pt>
                <c:pt idx="41">
                  <c:v>8.3000000000000007</c:v>
                </c:pt>
                <c:pt idx="42">
                  <c:v>4.9000000000000004</c:v>
                </c:pt>
                <c:pt idx="43">
                  <c:v>4.5</c:v>
                </c:pt>
                <c:pt idx="44">
                  <c:v>5.2</c:v>
                </c:pt>
                <c:pt idx="45">
                  <c:v>5.2</c:v>
                </c:pt>
                <c:pt idx="46">
                  <c:v>5</c:v>
                </c:pt>
                <c:pt idx="47">
                  <c:v>4.7</c:v>
                </c:pt>
                <c:pt idx="48">
                  <c:v>4.4000000000000004</c:v>
                </c:pt>
                <c:pt idx="49">
                  <c:v>3.1</c:v>
                </c:pt>
                <c:pt idx="50">
                  <c:v>1.3</c:v>
                </c:pt>
                <c:pt idx="51">
                  <c:v>0.5</c:v>
                </c:pt>
                <c:pt idx="52">
                  <c:v>0.2</c:v>
                </c:pt>
                <c:pt idx="53">
                  <c:v>0.1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9ECD-4ABE-987D-027BC78BAA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37045584"/>
        <c:axId val="1937041776"/>
      </c:lineChart>
      <c:catAx>
        <c:axId val="1937045584"/>
        <c:scaling>
          <c:orientation val="minMax"/>
        </c:scaling>
        <c:delete val="0"/>
        <c:axPos val="b"/>
        <c:numFmt formatCode="h:mm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937041776"/>
        <c:crosses val="autoZero"/>
        <c:auto val="1"/>
        <c:lblAlgn val="ctr"/>
        <c:lblOffset val="100"/>
        <c:noMultiLvlLbl val="0"/>
      </c:catAx>
      <c:valAx>
        <c:axId val="193704177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/>
                  <a:t>Akış(m</a:t>
                </a:r>
                <a:r>
                  <a:rPr lang="en-US" sz="1800" strike="noStrike" baseline="30000"/>
                  <a:t>3</a:t>
                </a:r>
                <a:r>
                  <a:rPr lang="en-US" sz="1800"/>
                  <a:t>/sn)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tr-T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937045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928128722836133"/>
          <c:y val="0.40246378978046882"/>
          <c:w val="0.33399809493488886"/>
          <c:h val="9.755240808510284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1620203" y="10066261"/>
            <a:ext cx="18362295" cy="6945868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3240405" y="18362295"/>
            <a:ext cx="15121890" cy="828103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086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629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172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715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9258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801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234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5.04.2023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5.04.2023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15661957" y="1297667"/>
            <a:ext cx="4860608" cy="27648456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1080135" y="1297667"/>
            <a:ext cx="14221778" cy="27648456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5.04.2023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5.04.2023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06464" y="20822605"/>
            <a:ext cx="18362295" cy="6435804"/>
          </a:xfrm>
        </p:spPr>
        <p:txBody>
          <a:bodyPr anchor="t"/>
          <a:lstStyle>
            <a:lvl1pPr algn="l">
              <a:defRPr sz="135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1706464" y="13734221"/>
            <a:ext cx="18362295" cy="7088384"/>
          </a:xfrm>
        </p:spPr>
        <p:txBody>
          <a:bodyPr anchor="b"/>
          <a:lstStyle>
            <a:lvl1pPr marL="0" indent="0">
              <a:buNone/>
              <a:defRPr sz="6800">
                <a:solidFill>
                  <a:schemeClr val="tx1">
                    <a:tint val="75000"/>
                  </a:schemeClr>
                </a:solidFill>
              </a:defRPr>
            </a:lvl1pPr>
            <a:lvl2pPr marL="1543050" indent="0">
              <a:buNone/>
              <a:defRPr sz="6100">
                <a:solidFill>
                  <a:schemeClr val="tx1">
                    <a:tint val="75000"/>
                  </a:schemeClr>
                </a:solidFill>
              </a:defRPr>
            </a:lvl2pPr>
            <a:lvl3pPr marL="3086100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3pPr>
            <a:lvl4pPr marL="4629150" indent="0">
              <a:buNone/>
              <a:defRPr sz="4700">
                <a:solidFill>
                  <a:schemeClr val="tx1">
                    <a:tint val="75000"/>
                  </a:schemeClr>
                </a:solidFill>
              </a:defRPr>
            </a:lvl4pPr>
            <a:lvl5pPr marL="6172200" indent="0">
              <a:buNone/>
              <a:defRPr sz="4700">
                <a:solidFill>
                  <a:schemeClr val="tx1">
                    <a:tint val="75000"/>
                  </a:schemeClr>
                </a:solidFill>
              </a:defRPr>
            </a:lvl5pPr>
            <a:lvl6pPr marL="7715250" indent="0">
              <a:buNone/>
              <a:defRPr sz="4700">
                <a:solidFill>
                  <a:schemeClr val="tx1">
                    <a:tint val="75000"/>
                  </a:schemeClr>
                </a:solidFill>
              </a:defRPr>
            </a:lvl6pPr>
            <a:lvl7pPr marL="9258300" indent="0">
              <a:buNone/>
              <a:defRPr sz="4700">
                <a:solidFill>
                  <a:schemeClr val="tx1">
                    <a:tint val="75000"/>
                  </a:schemeClr>
                </a:solidFill>
              </a:defRPr>
            </a:lvl7pPr>
            <a:lvl8pPr marL="10801350" indent="0">
              <a:buNone/>
              <a:defRPr sz="4700">
                <a:solidFill>
                  <a:schemeClr val="tx1">
                    <a:tint val="75000"/>
                  </a:schemeClr>
                </a:solidFill>
              </a:defRPr>
            </a:lvl8pPr>
            <a:lvl9pPr marL="12344400" indent="0">
              <a:buNone/>
              <a:defRPr sz="4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5.04.2023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1080135" y="7560947"/>
            <a:ext cx="9541193" cy="21385175"/>
          </a:xfrm>
        </p:spPr>
        <p:txBody>
          <a:bodyPr/>
          <a:lstStyle>
            <a:lvl1pPr>
              <a:defRPr sz="9500"/>
            </a:lvl1pPr>
            <a:lvl2pPr>
              <a:defRPr sz="8100"/>
            </a:lvl2pPr>
            <a:lvl3pPr>
              <a:defRPr sz="6800"/>
            </a:lvl3pPr>
            <a:lvl4pPr>
              <a:defRPr sz="6100"/>
            </a:lvl4pPr>
            <a:lvl5pPr>
              <a:defRPr sz="6100"/>
            </a:lvl5pPr>
            <a:lvl6pPr>
              <a:defRPr sz="6100"/>
            </a:lvl6pPr>
            <a:lvl7pPr>
              <a:defRPr sz="6100"/>
            </a:lvl7pPr>
            <a:lvl8pPr>
              <a:defRPr sz="6100"/>
            </a:lvl8pPr>
            <a:lvl9pPr>
              <a:defRPr sz="61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10981372" y="7560947"/>
            <a:ext cx="9541193" cy="21385175"/>
          </a:xfrm>
        </p:spPr>
        <p:txBody>
          <a:bodyPr/>
          <a:lstStyle>
            <a:lvl1pPr>
              <a:defRPr sz="9500"/>
            </a:lvl1pPr>
            <a:lvl2pPr>
              <a:defRPr sz="8100"/>
            </a:lvl2pPr>
            <a:lvl3pPr>
              <a:defRPr sz="6800"/>
            </a:lvl3pPr>
            <a:lvl4pPr>
              <a:defRPr sz="6100"/>
            </a:lvl4pPr>
            <a:lvl5pPr>
              <a:defRPr sz="6100"/>
            </a:lvl5pPr>
            <a:lvl6pPr>
              <a:defRPr sz="6100"/>
            </a:lvl6pPr>
            <a:lvl7pPr>
              <a:defRPr sz="6100"/>
            </a:lvl7pPr>
            <a:lvl8pPr>
              <a:defRPr sz="6100"/>
            </a:lvl8pPr>
            <a:lvl9pPr>
              <a:defRPr sz="61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5.04.2023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1080135" y="7253409"/>
            <a:ext cx="9544944" cy="3022875"/>
          </a:xfrm>
        </p:spPr>
        <p:txBody>
          <a:bodyPr anchor="b"/>
          <a:lstStyle>
            <a:lvl1pPr marL="0" indent="0">
              <a:buNone/>
              <a:defRPr sz="8100" b="1"/>
            </a:lvl1pPr>
            <a:lvl2pPr marL="1543050" indent="0">
              <a:buNone/>
              <a:defRPr sz="6800" b="1"/>
            </a:lvl2pPr>
            <a:lvl3pPr marL="3086100" indent="0">
              <a:buNone/>
              <a:defRPr sz="6100" b="1"/>
            </a:lvl3pPr>
            <a:lvl4pPr marL="4629150" indent="0">
              <a:buNone/>
              <a:defRPr sz="5400" b="1"/>
            </a:lvl4pPr>
            <a:lvl5pPr marL="6172200" indent="0">
              <a:buNone/>
              <a:defRPr sz="5400" b="1"/>
            </a:lvl5pPr>
            <a:lvl6pPr marL="7715250" indent="0">
              <a:buNone/>
              <a:defRPr sz="5400" b="1"/>
            </a:lvl6pPr>
            <a:lvl7pPr marL="9258300" indent="0">
              <a:buNone/>
              <a:defRPr sz="5400" b="1"/>
            </a:lvl7pPr>
            <a:lvl8pPr marL="10801350" indent="0">
              <a:buNone/>
              <a:defRPr sz="5400" b="1"/>
            </a:lvl8pPr>
            <a:lvl9pPr marL="12344400" indent="0">
              <a:buNone/>
              <a:defRPr sz="54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1080135" y="10276284"/>
            <a:ext cx="9544944" cy="18669836"/>
          </a:xfrm>
        </p:spPr>
        <p:txBody>
          <a:bodyPr/>
          <a:lstStyle>
            <a:lvl1pPr>
              <a:defRPr sz="8100"/>
            </a:lvl1pPr>
            <a:lvl2pPr>
              <a:defRPr sz="6800"/>
            </a:lvl2pPr>
            <a:lvl3pPr>
              <a:defRPr sz="6100"/>
            </a:lvl3pPr>
            <a:lvl4pPr>
              <a:defRPr sz="5400"/>
            </a:lvl4pPr>
            <a:lvl5pPr>
              <a:defRPr sz="5400"/>
            </a:lvl5pPr>
            <a:lvl6pPr>
              <a:defRPr sz="5400"/>
            </a:lvl6pPr>
            <a:lvl7pPr>
              <a:defRPr sz="5400"/>
            </a:lvl7pPr>
            <a:lvl8pPr>
              <a:defRPr sz="5400"/>
            </a:lvl8pPr>
            <a:lvl9pPr>
              <a:defRPr sz="54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10973873" y="7253409"/>
            <a:ext cx="9548693" cy="3022875"/>
          </a:xfrm>
        </p:spPr>
        <p:txBody>
          <a:bodyPr anchor="b"/>
          <a:lstStyle>
            <a:lvl1pPr marL="0" indent="0">
              <a:buNone/>
              <a:defRPr sz="8100" b="1"/>
            </a:lvl1pPr>
            <a:lvl2pPr marL="1543050" indent="0">
              <a:buNone/>
              <a:defRPr sz="6800" b="1"/>
            </a:lvl2pPr>
            <a:lvl3pPr marL="3086100" indent="0">
              <a:buNone/>
              <a:defRPr sz="6100" b="1"/>
            </a:lvl3pPr>
            <a:lvl4pPr marL="4629150" indent="0">
              <a:buNone/>
              <a:defRPr sz="5400" b="1"/>
            </a:lvl4pPr>
            <a:lvl5pPr marL="6172200" indent="0">
              <a:buNone/>
              <a:defRPr sz="5400" b="1"/>
            </a:lvl5pPr>
            <a:lvl6pPr marL="7715250" indent="0">
              <a:buNone/>
              <a:defRPr sz="5400" b="1"/>
            </a:lvl6pPr>
            <a:lvl7pPr marL="9258300" indent="0">
              <a:buNone/>
              <a:defRPr sz="5400" b="1"/>
            </a:lvl7pPr>
            <a:lvl8pPr marL="10801350" indent="0">
              <a:buNone/>
              <a:defRPr sz="5400" b="1"/>
            </a:lvl8pPr>
            <a:lvl9pPr marL="12344400" indent="0">
              <a:buNone/>
              <a:defRPr sz="54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10973873" y="10276284"/>
            <a:ext cx="9548693" cy="18669836"/>
          </a:xfrm>
        </p:spPr>
        <p:txBody>
          <a:bodyPr/>
          <a:lstStyle>
            <a:lvl1pPr>
              <a:defRPr sz="8100"/>
            </a:lvl1pPr>
            <a:lvl2pPr>
              <a:defRPr sz="6800"/>
            </a:lvl2pPr>
            <a:lvl3pPr>
              <a:defRPr sz="6100"/>
            </a:lvl3pPr>
            <a:lvl4pPr>
              <a:defRPr sz="5400"/>
            </a:lvl4pPr>
            <a:lvl5pPr>
              <a:defRPr sz="5400"/>
            </a:lvl5pPr>
            <a:lvl6pPr>
              <a:defRPr sz="5400"/>
            </a:lvl6pPr>
            <a:lvl7pPr>
              <a:defRPr sz="5400"/>
            </a:lvl7pPr>
            <a:lvl8pPr>
              <a:defRPr sz="5400"/>
            </a:lvl8pPr>
            <a:lvl9pPr>
              <a:defRPr sz="54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5.04.2023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5.04.2023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5.04.2023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080136" y="1290161"/>
            <a:ext cx="7107139" cy="5490686"/>
          </a:xfrm>
        </p:spPr>
        <p:txBody>
          <a:bodyPr anchor="b"/>
          <a:lstStyle>
            <a:lvl1pPr algn="l">
              <a:defRPr sz="68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8446056" y="1290164"/>
            <a:ext cx="12076509" cy="27655959"/>
          </a:xfrm>
        </p:spPr>
        <p:txBody>
          <a:bodyPr/>
          <a:lstStyle>
            <a:lvl1pPr>
              <a:defRPr sz="10800"/>
            </a:lvl1pPr>
            <a:lvl2pPr>
              <a:defRPr sz="9500"/>
            </a:lvl2pPr>
            <a:lvl3pPr>
              <a:defRPr sz="8100"/>
            </a:lvl3pPr>
            <a:lvl4pPr>
              <a:defRPr sz="6800"/>
            </a:lvl4pPr>
            <a:lvl5pPr>
              <a:defRPr sz="6800"/>
            </a:lvl5pPr>
            <a:lvl6pPr>
              <a:defRPr sz="6800"/>
            </a:lvl6pPr>
            <a:lvl7pPr>
              <a:defRPr sz="6800"/>
            </a:lvl7pPr>
            <a:lvl8pPr>
              <a:defRPr sz="6800"/>
            </a:lvl8pPr>
            <a:lvl9pPr>
              <a:defRPr sz="6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080136" y="6780850"/>
            <a:ext cx="7107139" cy="22165273"/>
          </a:xfrm>
        </p:spPr>
        <p:txBody>
          <a:bodyPr/>
          <a:lstStyle>
            <a:lvl1pPr marL="0" indent="0">
              <a:buNone/>
              <a:defRPr sz="4700"/>
            </a:lvl1pPr>
            <a:lvl2pPr marL="1543050" indent="0">
              <a:buNone/>
              <a:defRPr sz="4100"/>
            </a:lvl2pPr>
            <a:lvl3pPr marL="3086100" indent="0">
              <a:buNone/>
              <a:defRPr sz="3400"/>
            </a:lvl3pPr>
            <a:lvl4pPr marL="4629150" indent="0">
              <a:buNone/>
              <a:defRPr sz="3000"/>
            </a:lvl4pPr>
            <a:lvl5pPr marL="6172200" indent="0">
              <a:buNone/>
              <a:defRPr sz="3000"/>
            </a:lvl5pPr>
            <a:lvl6pPr marL="7715250" indent="0">
              <a:buNone/>
              <a:defRPr sz="3000"/>
            </a:lvl6pPr>
            <a:lvl7pPr marL="9258300" indent="0">
              <a:buNone/>
              <a:defRPr sz="3000"/>
            </a:lvl7pPr>
            <a:lvl8pPr marL="10801350" indent="0">
              <a:buNone/>
              <a:defRPr sz="3000"/>
            </a:lvl8pPr>
            <a:lvl9pPr marL="12344400" indent="0">
              <a:buNone/>
              <a:defRPr sz="3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5.04.2023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234280" y="22682835"/>
            <a:ext cx="12961620" cy="2677837"/>
          </a:xfrm>
        </p:spPr>
        <p:txBody>
          <a:bodyPr anchor="b"/>
          <a:lstStyle>
            <a:lvl1pPr algn="l">
              <a:defRPr sz="68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4234280" y="2895362"/>
            <a:ext cx="12961620" cy="19442430"/>
          </a:xfrm>
        </p:spPr>
        <p:txBody>
          <a:bodyPr/>
          <a:lstStyle>
            <a:lvl1pPr marL="0" indent="0">
              <a:buNone/>
              <a:defRPr sz="10800"/>
            </a:lvl1pPr>
            <a:lvl2pPr marL="1543050" indent="0">
              <a:buNone/>
              <a:defRPr sz="9500"/>
            </a:lvl2pPr>
            <a:lvl3pPr marL="3086100" indent="0">
              <a:buNone/>
              <a:defRPr sz="8100"/>
            </a:lvl3pPr>
            <a:lvl4pPr marL="4629150" indent="0">
              <a:buNone/>
              <a:defRPr sz="6800"/>
            </a:lvl4pPr>
            <a:lvl5pPr marL="6172200" indent="0">
              <a:buNone/>
              <a:defRPr sz="6800"/>
            </a:lvl5pPr>
            <a:lvl6pPr marL="7715250" indent="0">
              <a:buNone/>
              <a:defRPr sz="6800"/>
            </a:lvl6pPr>
            <a:lvl7pPr marL="9258300" indent="0">
              <a:buNone/>
              <a:defRPr sz="6800"/>
            </a:lvl7pPr>
            <a:lvl8pPr marL="10801350" indent="0">
              <a:buNone/>
              <a:defRPr sz="6800"/>
            </a:lvl8pPr>
            <a:lvl9pPr marL="12344400" indent="0">
              <a:buNone/>
              <a:defRPr sz="68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234280" y="25360672"/>
            <a:ext cx="12961620" cy="3802973"/>
          </a:xfrm>
        </p:spPr>
        <p:txBody>
          <a:bodyPr/>
          <a:lstStyle>
            <a:lvl1pPr marL="0" indent="0">
              <a:buNone/>
              <a:defRPr sz="4700"/>
            </a:lvl1pPr>
            <a:lvl2pPr marL="1543050" indent="0">
              <a:buNone/>
              <a:defRPr sz="4100"/>
            </a:lvl2pPr>
            <a:lvl3pPr marL="3086100" indent="0">
              <a:buNone/>
              <a:defRPr sz="3400"/>
            </a:lvl3pPr>
            <a:lvl4pPr marL="4629150" indent="0">
              <a:buNone/>
              <a:defRPr sz="3000"/>
            </a:lvl4pPr>
            <a:lvl5pPr marL="6172200" indent="0">
              <a:buNone/>
              <a:defRPr sz="3000"/>
            </a:lvl5pPr>
            <a:lvl6pPr marL="7715250" indent="0">
              <a:buNone/>
              <a:defRPr sz="3000"/>
            </a:lvl6pPr>
            <a:lvl7pPr marL="9258300" indent="0">
              <a:buNone/>
              <a:defRPr sz="3000"/>
            </a:lvl7pPr>
            <a:lvl8pPr marL="10801350" indent="0">
              <a:buNone/>
              <a:defRPr sz="3000"/>
            </a:lvl8pPr>
            <a:lvl9pPr marL="12344400" indent="0">
              <a:buNone/>
              <a:defRPr sz="3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5.04.2023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1080135" y="1297665"/>
            <a:ext cx="19442430" cy="5400675"/>
          </a:xfrm>
          <a:prstGeom prst="rect">
            <a:avLst/>
          </a:prstGeom>
        </p:spPr>
        <p:txBody>
          <a:bodyPr vert="horz" lIns="308610" tIns="154305" rIns="308610" bIns="154305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1080135" y="7560947"/>
            <a:ext cx="19442430" cy="21385175"/>
          </a:xfrm>
          <a:prstGeom prst="rect">
            <a:avLst/>
          </a:prstGeom>
        </p:spPr>
        <p:txBody>
          <a:bodyPr vert="horz" lIns="308610" tIns="154305" rIns="308610" bIns="154305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1080135" y="30033756"/>
            <a:ext cx="5040630" cy="1725216"/>
          </a:xfrm>
          <a:prstGeom prst="rect">
            <a:avLst/>
          </a:prstGeom>
        </p:spPr>
        <p:txBody>
          <a:bodyPr vert="horz" lIns="308610" tIns="154305" rIns="308610" bIns="154305" rtlCol="0" anchor="ctr"/>
          <a:lstStyle>
            <a:lvl1pPr algn="l">
              <a:defRPr sz="4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5.04.2023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7380923" y="30033756"/>
            <a:ext cx="6840855" cy="1725216"/>
          </a:xfrm>
          <a:prstGeom prst="rect">
            <a:avLst/>
          </a:prstGeom>
        </p:spPr>
        <p:txBody>
          <a:bodyPr vert="horz" lIns="308610" tIns="154305" rIns="308610" bIns="154305" rtlCol="0" anchor="ctr"/>
          <a:lstStyle>
            <a:lvl1pPr algn="ctr">
              <a:defRPr sz="4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15481935" y="30033756"/>
            <a:ext cx="5040630" cy="1725216"/>
          </a:xfrm>
          <a:prstGeom prst="rect">
            <a:avLst/>
          </a:prstGeom>
        </p:spPr>
        <p:txBody>
          <a:bodyPr vert="horz" lIns="308610" tIns="154305" rIns="308610" bIns="154305" rtlCol="0" anchor="ctr"/>
          <a:lstStyle>
            <a:lvl1pPr algn="r">
              <a:defRPr sz="4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086100" rtl="0" eaLnBrk="1" latinLnBrk="0" hangingPunct="1">
        <a:spcBef>
          <a:spcPct val="0"/>
        </a:spcBef>
        <a:buNone/>
        <a:defRPr sz="1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57288" indent="-1157288" algn="l" defTabSz="3086100" rtl="0" eaLnBrk="1" latinLnBrk="0" hangingPunct="1">
        <a:spcBef>
          <a:spcPct val="20000"/>
        </a:spcBef>
        <a:buFont typeface="Arial" pitchFamily="34" charset="0"/>
        <a:buChar char="•"/>
        <a:defRPr sz="10800" kern="1200">
          <a:solidFill>
            <a:schemeClr val="tx1"/>
          </a:solidFill>
          <a:latin typeface="+mn-lt"/>
          <a:ea typeface="+mn-ea"/>
          <a:cs typeface="+mn-cs"/>
        </a:defRPr>
      </a:lvl1pPr>
      <a:lvl2pPr marL="2507456" indent="-964406" algn="l" defTabSz="3086100" rtl="0" eaLnBrk="1" latinLnBrk="0" hangingPunct="1">
        <a:spcBef>
          <a:spcPct val="20000"/>
        </a:spcBef>
        <a:buFont typeface="Arial" pitchFamily="34" charset="0"/>
        <a:buChar char="–"/>
        <a:defRPr sz="9500" kern="1200">
          <a:solidFill>
            <a:schemeClr val="tx1"/>
          </a:solidFill>
          <a:latin typeface="+mn-lt"/>
          <a:ea typeface="+mn-ea"/>
          <a:cs typeface="+mn-cs"/>
        </a:defRPr>
      </a:lvl2pPr>
      <a:lvl3pPr marL="3857625" indent="-771525" algn="l" defTabSz="3086100" rtl="0" eaLnBrk="1" latinLnBrk="0" hangingPunct="1">
        <a:spcBef>
          <a:spcPct val="20000"/>
        </a:spcBef>
        <a:buFont typeface="Arial" pitchFamily="34" charset="0"/>
        <a:buChar char="•"/>
        <a:defRPr sz="8100" kern="1200">
          <a:solidFill>
            <a:schemeClr val="tx1"/>
          </a:solidFill>
          <a:latin typeface="+mn-lt"/>
          <a:ea typeface="+mn-ea"/>
          <a:cs typeface="+mn-cs"/>
        </a:defRPr>
      </a:lvl3pPr>
      <a:lvl4pPr marL="5400675" indent="-771525" algn="l" defTabSz="3086100" rtl="0" eaLnBrk="1" latinLnBrk="0" hangingPunct="1">
        <a:spcBef>
          <a:spcPct val="20000"/>
        </a:spcBef>
        <a:buFont typeface="Arial" pitchFamily="34" charset="0"/>
        <a:buChar char="–"/>
        <a:defRPr sz="6800" kern="1200">
          <a:solidFill>
            <a:schemeClr val="tx1"/>
          </a:solidFill>
          <a:latin typeface="+mn-lt"/>
          <a:ea typeface="+mn-ea"/>
          <a:cs typeface="+mn-cs"/>
        </a:defRPr>
      </a:lvl4pPr>
      <a:lvl5pPr marL="6943725" indent="-771525" algn="l" defTabSz="3086100" rtl="0" eaLnBrk="1" latinLnBrk="0" hangingPunct="1">
        <a:spcBef>
          <a:spcPct val="20000"/>
        </a:spcBef>
        <a:buFont typeface="Arial" pitchFamily="34" charset="0"/>
        <a:buChar char="»"/>
        <a:defRPr sz="6800" kern="1200">
          <a:solidFill>
            <a:schemeClr val="tx1"/>
          </a:solidFill>
          <a:latin typeface="+mn-lt"/>
          <a:ea typeface="+mn-ea"/>
          <a:cs typeface="+mn-cs"/>
        </a:defRPr>
      </a:lvl5pPr>
      <a:lvl6pPr marL="8486775" indent="-771525" algn="l" defTabSz="3086100" rtl="0" eaLnBrk="1" latinLnBrk="0" hangingPunct="1">
        <a:spcBef>
          <a:spcPct val="20000"/>
        </a:spcBef>
        <a:buFont typeface="Arial" pitchFamily="34" charset="0"/>
        <a:buChar char="•"/>
        <a:defRPr sz="6800" kern="1200">
          <a:solidFill>
            <a:schemeClr val="tx1"/>
          </a:solidFill>
          <a:latin typeface="+mn-lt"/>
          <a:ea typeface="+mn-ea"/>
          <a:cs typeface="+mn-cs"/>
        </a:defRPr>
      </a:lvl6pPr>
      <a:lvl7pPr marL="10029825" indent="-771525" algn="l" defTabSz="3086100" rtl="0" eaLnBrk="1" latinLnBrk="0" hangingPunct="1">
        <a:spcBef>
          <a:spcPct val="20000"/>
        </a:spcBef>
        <a:buFont typeface="Arial" pitchFamily="34" charset="0"/>
        <a:buChar char="•"/>
        <a:defRPr sz="6800" kern="1200">
          <a:solidFill>
            <a:schemeClr val="tx1"/>
          </a:solidFill>
          <a:latin typeface="+mn-lt"/>
          <a:ea typeface="+mn-ea"/>
          <a:cs typeface="+mn-cs"/>
        </a:defRPr>
      </a:lvl7pPr>
      <a:lvl8pPr marL="11572875" indent="-771525" algn="l" defTabSz="3086100" rtl="0" eaLnBrk="1" latinLnBrk="0" hangingPunct="1">
        <a:spcBef>
          <a:spcPct val="20000"/>
        </a:spcBef>
        <a:buFont typeface="Arial" pitchFamily="34" charset="0"/>
        <a:buChar char="•"/>
        <a:defRPr sz="6800" kern="1200">
          <a:solidFill>
            <a:schemeClr val="tx1"/>
          </a:solidFill>
          <a:latin typeface="+mn-lt"/>
          <a:ea typeface="+mn-ea"/>
          <a:cs typeface="+mn-cs"/>
        </a:defRPr>
      </a:lvl8pPr>
      <a:lvl9pPr marL="13115925" indent="-771525" algn="l" defTabSz="3086100" rtl="0" eaLnBrk="1" latinLnBrk="0" hangingPunct="1">
        <a:spcBef>
          <a:spcPct val="20000"/>
        </a:spcBef>
        <a:buFont typeface="Arial" pitchFamily="34" charset="0"/>
        <a:buChar char="•"/>
        <a:defRPr sz="6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3086100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1pPr>
      <a:lvl2pPr marL="1543050" algn="l" defTabSz="3086100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2pPr>
      <a:lvl3pPr marL="3086100" algn="l" defTabSz="3086100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3pPr>
      <a:lvl4pPr marL="4629150" algn="l" defTabSz="3086100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4pPr>
      <a:lvl5pPr marL="6172200" algn="l" defTabSz="3086100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5pPr>
      <a:lvl6pPr marL="7715250" algn="l" defTabSz="3086100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6pPr>
      <a:lvl7pPr marL="9258300" algn="l" defTabSz="3086100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7pPr>
      <a:lvl8pPr marL="10801350" algn="l" defTabSz="3086100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8pPr>
      <a:lvl9pPr marL="12344400" algn="l" defTabSz="3086100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hyperlink" Target="http://www.hec.usace.army.mil/software/hec-hms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chart" Target="../charts/chart2.xml"/><Relationship Id="rId5" Type="http://schemas.openxmlformats.org/officeDocument/2006/relationships/image" Target="../media/image4.png"/><Relationship Id="rId10" Type="http://schemas.openxmlformats.org/officeDocument/2006/relationships/chart" Target="../charts/chart1.xml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Resim 19">
            <a:extLst>
              <a:ext uri="{FF2B5EF4-FFF2-40B4-BE49-F238E27FC236}">
                <a16:creationId xmlns:a16="http://schemas.microsoft.com/office/drawing/2014/main" id="{CAEEFC71-531D-D142-A298-A8B00958FC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1602700" cy="32404050"/>
          </a:xfrm>
          <a:prstGeom prst="rect">
            <a:avLst/>
          </a:prstGeom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6227893" y="1965612"/>
            <a:ext cx="1164527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defTabSz="4321175" eaLnBrk="0" hangingPunct="0">
              <a:defRPr sz="85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21175" eaLnBrk="0" hangingPunct="0">
              <a:defRPr sz="85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21175" eaLnBrk="0" hangingPunct="0">
              <a:defRPr sz="85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21175" eaLnBrk="0" hangingPunct="0">
              <a:defRPr sz="85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21175" eaLnBrk="0" hangingPunct="0">
              <a:defRPr sz="85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21175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21175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21175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21175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tr-TR" sz="4400" b="1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BEKİR DELİKÜÇÜK-ENES TARİ-ALİHAN ABANOZ</a:t>
            </a:r>
          </a:p>
        </p:txBody>
      </p:sp>
      <p:sp>
        <p:nvSpPr>
          <p:cNvPr id="6" name="Rectangle 25"/>
          <p:cNvSpPr>
            <a:spLocks noChangeArrowheads="1"/>
          </p:cNvSpPr>
          <p:nvPr/>
        </p:nvSpPr>
        <p:spPr bwMode="auto">
          <a:xfrm>
            <a:off x="6661132" y="2825250"/>
            <a:ext cx="1001924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4321175"/>
            <a:r>
              <a:rPr lang="tr-TR" sz="4000" b="1" i="1" dirty="0">
                <a:solidFill>
                  <a:schemeClr val="bg1">
                    <a:lumMod val="85000"/>
                  </a:schemeClr>
                </a:solidFill>
              </a:rPr>
              <a:t>Danışman: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6480870" y="83777"/>
            <a:ext cx="14328724" cy="1825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1059" tIns="50530" rIns="101059" bIns="50530" anchor="ctr">
            <a:spAutoFit/>
          </a:bodyPr>
          <a:lstStyle/>
          <a:p>
            <a:pPr algn="just" defTabSz="1011238"/>
            <a:r>
              <a:rPr lang="tr-TR" sz="5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TAŞKIN HİDROGRAFI MODELLEME ÇALIŞMASI VE ŞEHİRLEŞME ETKİSİNİN İNCELENMESİ</a:t>
            </a:r>
            <a:r>
              <a:rPr lang="tr-TR" sz="5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	</a:t>
            </a:r>
          </a:p>
        </p:txBody>
      </p:sp>
      <p:sp>
        <p:nvSpPr>
          <p:cNvPr id="10" name="Rectangle 25"/>
          <p:cNvSpPr>
            <a:spLocks noChangeArrowheads="1"/>
          </p:cNvSpPr>
          <p:nvPr/>
        </p:nvSpPr>
        <p:spPr bwMode="auto">
          <a:xfrm>
            <a:off x="-113683" y="3756835"/>
            <a:ext cx="648087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4321175"/>
            <a:r>
              <a:rPr lang="tr-TR" sz="4000" b="1" i="1" dirty="0"/>
              <a:t>Kimya Mühendisliği Bölümü</a:t>
            </a:r>
          </a:p>
        </p:txBody>
      </p:sp>
      <p:sp>
        <p:nvSpPr>
          <p:cNvPr id="12" name="Dikdörtgen 11"/>
          <p:cNvSpPr/>
          <p:nvPr/>
        </p:nvSpPr>
        <p:spPr>
          <a:xfrm>
            <a:off x="5184726" y="31158362"/>
            <a:ext cx="105851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4800" b="1" i="1" dirty="0">
                <a:solidFill>
                  <a:schemeClr val="bg1"/>
                </a:solidFill>
              </a:rPr>
              <a:t>16. PROJE FUARI ve YARIŞMASI (2023)</a:t>
            </a:r>
            <a:r>
              <a:rPr lang="tr-TR" sz="4800" i="1" dirty="0">
                <a:solidFill>
                  <a:schemeClr val="bg1"/>
                </a:solidFill>
              </a:rPr>
              <a:t> </a:t>
            </a:r>
            <a:endParaRPr lang="tr-TR" altLang="tr-TR" sz="4800" dirty="0">
              <a:solidFill>
                <a:schemeClr val="bg1"/>
              </a:solidFill>
            </a:endParaRPr>
          </a:p>
        </p:txBody>
      </p:sp>
      <p:sp>
        <p:nvSpPr>
          <p:cNvPr id="19" name="Rectangle 25"/>
          <p:cNvSpPr>
            <a:spLocks noChangeArrowheads="1"/>
          </p:cNvSpPr>
          <p:nvPr/>
        </p:nvSpPr>
        <p:spPr bwMode="auto">
          <a:xfrm>
            <a:off x="18424109" y="2761218"/>
            <a:ext cx="309634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tr-TR"/>
            </a:defPPr>
            <a:lvl1pPr marL="0" algn="l" defTabSz="3086100" rtl="0" eaLnBrk="1" latinLnBrk="0" hangingPunct="1">
              <a:defRPr sz="6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543050" algn="l" defTabSz="3086100" rtl="0" eaLnBrk="1" latinLnBrk="0" hangingPunct="1">
              <a:defRPr sz="6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86100" algn="l" defTabSz="3086100" rtl="0" eaLnBrk="1" latinLnBrk="0" hangingPunct="1">
              <a:defRPr sz="6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629150" algn="l" defTabSz="3086100" rtl="0" eaLnBrk="1" latinLnBrk="0" hangingPunct="1">
              <a:defRPr sz="6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algn="l" defTabSz="3086100" rtl="0" eaLnBrk="1" latinLnBrk="0" hangingPunct="1">
              <a:defRPr sz="6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715250" algn="l" defTabSz="3086100" rtl="0" eaLnBrk="1" latinLnBrk="0" hangingPunct="1">
              <a:defRPr sz="6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258300" algn="l" defTabSz="3086100" rtl="0" eaLnBrk="1" latinLnBrk="0" hangingPunct="1">
              <a:defRPr sz="6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1350" algn="l" defTabSz="3086100" rtl="0" eaLnBrk="1" latinLnBrk="0" hangingPunct="1">
              <a:defRPr sz="6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344400" algn="l" defTabSz="3086100" rtl="0" eaLnBrk="1" latinLnBrk="0" hangingPunct="1">
              <a:defRPr sz="6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321175"/>
            <a:r>
              <a:rPr lang="tr-TR" sz="7200" b="1" i="1" dirty="0">
                <a:solidFill>
                  <a:schemeClr val="bg1">
                    <a:lumMod val="85000"/>
                  </a:schemeClr>
                </a:solidFill>
              </a:rPr>
              <a:t>KİM-10</a:t>
            </a:r>
          </a:p>
        </p:txBody>
      </p:sp>
      <p:cxnSp>
        <p:nvCxnSpPr>
          <p:cNvPr id="3" name="Düz Bağlayıcı 2">
            <a:extLst>
              <a:ext uri="{FF2B5EF4-FFF2-40B4-BE49-F238E27FC236}">
                <a16:creationId xmlns:a16="http://schemas.microsoft.com/office/drawing/2014/main" id="{58DF64B5-69B6-4C03-B320-D1883040CF36}"/>
              </a:ext>
            </a:extLst>
          </p:cNvPr>
          <p:cNvCxnSpPr>
            <a:cxnSpLocks/>
          </p:cNvCxnSpPr>
          <p:nvPr/>
        </p:nvCxnSpPr>
        <p:spPr>
          <a:xfrm flipV="1">
            <a:off x="10801350" y="5604657"/>
            <a:ext cx="0" cy="2535900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Metin kutusu 2">
            <a:extLst>
              <a:ext uri="{FF2B5EF4-FFF2-40B4-BE49-F238E27FC236}">
                <a16:creationId xmlns:a16="http://schemas.microsoft.com/office/drawing/2014/main" id="{F45E305F-866A-44FE-8F83-B5EDD859B6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182" y="5409960"/>
            <a:ext cx="9865096" cy="609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r-TR" altLang="tr-TR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Özet</a:t>
            </a:r>
          </a:p>
          <a:p>
            <a:pPr algn="just"/>
            <a:r>
              <a:rPr lang="tr-TR" altLang="tr-T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Doğal afet olarak sel, bir akarsuyun muhtelif nedenlerle yatağından taşarak, çevresindeki arazilere, yerleşim yerlerine, altyapı tesislerine ve canlılara zarar vermek suretiyle, etki bölgesinde normal </a:t>
            </a:r>
            <a:r>
              <a:rPr lang="tr-TR" altLang="tr-TR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sosyo</a:t>
            </a:r>
            <a:r>
              <a:rPr lang="tr-TR" altLang="tr-T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-ekonomik faaliyeti kesintiye uğratacak ölçüde bir akış büyüklüğü oluşturması olayı, şeklinde ifade edilmektedir. Yaptığımız bu çalışmada farklı tekerrürlerde oluşan yağışların ve şehirleşme etkisin akışa olan etkisini inceledik.</a:t>
            </a:r>
          </a:p>
          <a:p>
            <a:pPr algn="just"/>
            <a:r>
              <a:rPr lang="tr-TR" altLang="tr-T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Çalışmada, havza ve havza özelliklerini çıkartmak için </a:t>
            </a:r>
            <a:r>
              <a:rPr lang="tr-TR" altLang="tr-TR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ArcGIS</a:t>
            </a:r>
            <a:r>
              <a:rPr lang="tr-TR" altLang="tr-T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programından, yağış akış ilişkisini kurmak için HEC-HMS programından yararlanıldı. Frekanslı yağış özelliği kullanılarak akımlar analiz edildi. </a:t>
            </a:r>
          </a:p>
          <a:p>
            <a:pPr algn="just"/>
            <a:endParaRPr lang="tr-TR" altLang="tr-TR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altLang="tr-TR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Metod</a:t>
            </a:r>
            <a:endParaRPr lang="tr-TR" altLang="tr-TR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altLang="tr-T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tr-TR" altLang="tr-TR" sz="2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Alansal yağış dağılımı çalışması</a:t>
            </a:r>
          </a:p>
        </p:txBody>
      </p:sp>
      <p:sp>
        <p:nvSpPr>
          <p:cNvPr id="23" name="Metin kutusu 22">
            <a:extLst>
              <a:ext uri="{FF2B5EF4-FFF2-40B4-BE49-F238E27FC236}">
                <a16:creationId xmlns:a16="http://schemas.microsoft.com/office/drawing/2014/main" id="{64496445-47F1-44E8-96C0-65243B23CEF9}"/>
              </a:ext>
            </a:extLst>
          </p:cNvPr>
          <p:cNvSpPr txBox="1"/>
          <p:nvPr/>
        </p:nvSpPr>
        <p:spPr>
          <a:xfrm>
            <a:off x="162694" y="17149700"/>
            <a:ext cx="1020919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600" b="1" dirty="0"/>
              <a:t>Şekil 1. Yağışın Alansal Dağıtılması a) </a:t>
            </a:r>
            <a:r>
              <a:rPr lang="tr-TR" sz="2600" b="1" dirty="0" err="1"/>
              <a:t>Thiessen</a:t>
            </a:r>
            <a:r>
              <a:rPr lang="tr-TR" sz="2600" b="1" dirty="0"/>
              <a:t> ve b) </a:t>
            </a:r>
            <a:r>
              <a:rPr lang="tr-TR" sz="2600" b="1" dirty="0" err="1"/>
              <a:t>İzoyetal</a:t>
            </a:r>
            <a:r>
              <a:rPr lang="tr-TR" sz="2600" b="1" dirty="0"/>
              <a:t> Metodu</a:t>
            </a:r>
          </a:p>
        </p:txBody>
      </p:sp>
      <p:pic>
        <p:nvPicPr>
          <p:cNvPr id="24" name="Resim 23">
            <a:extLst>
              <a:ext uri="{FF2B5EF4-FFF2-40B4-BE49-F238E27FC236}">
                <a16:creationId xmlns:a16="http://schemas.microsoft.com/office/drawing/2014/main" id="{76E47054-82D0-4974-A75E-3F9701724D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695" y="11641145"/>
            <a:ext cx="5288961" cy="5259457"/>
          </a:xfrm>
          <a:prstGeom prst="rect">
            <a:avLst/>
          </a:prstGeom>
        </p:spPr>
      </p:pic>
      <p:pic>
        <p:nvPicPr>
          <p:cNvPr id="25" name="Resim 24">
            <a:extLst>
              <a:ext uri="{FF2B5EF4-FFF2-40B4-BE49-F238E27FC236}">
                <a16:creationId xmlns:a16="http://schemas.microsoft.com/office/drawing/2014/main" id="{DD530A9B-C501-4202-88FD-F3AFBE5CC7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2313" y="11613644"/>
            <a:ext cx="5121643" cy="5286958"/>
          </a:xfrm>
          <a:prstGeom prst="rect">
            <a:avLst/>
          </a:prstGeom>
        </p:spPr>
      </p:pic>
      <p:pic>
        <p:nvPicPr>
          <p:cNvPr id="26" name="Picture 3" descr="sonuç hiye">
            <a:extLst>
              <a:ext uri="{FF2B5EF4-FFF2-40B4-BE49-F238E27FC236}">
                <a16:creationId xmlns:a16="http://schemas.microsoft.com/office/drawing/2014/main" id="{6D3CAF4D-9F89-4ECB-A237-8424D90FA2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77" y="17627958"/>
            <a:ext cx="10209193" cy="4429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4">
            <a:extLst>
              <a:ext uri="{FF2B5EF4-FFF2-40B4-BE49-F238E27FC236}">
                <a16:creationId xmlns:a16="http://schemas.microsoft.com/office/drawing/2014/main" id="{CD2768B5-532F-4A06-A6FB-C100ADEA33C0}"/>
              </a:ext>
            </a:extLst>
          </p:cNvPr>
          <p:cNvSpPr/>
          <p:nvPr/>
        </p:nvSpPr>
        <p:spPr>
          <a:xfrm>
            <a:off x="252063" y="21748719"/>
            <a:ext cx="10149907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tr-TR" altLang="tr-TR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altLang="tr-TR" sz="2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Eğri Numarası (CN) çalışması</a:t>
            </a:r>
          </a:p>
          <a:p>
            <a:pPr algn="just"/>
            <a:endParaRPr lang="tr-TR" altLang="tr-TR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altLang="tr-T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İlk olarak çalışmanın yapıldığı alanda toprak tipi ve arazi kullanımına bağlı olarak değişen CN sayısı </a:t>
            </a:r>
            <a:r>
              <a:rPr lang="tr-TR" altLang="tr-TR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ArcGIS</a:t>
            </a:r>
            <a:r>
              <a:rPr lang="tr-TR" altLang="tr-T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programı ile belirlendi. CN sayısından kısaca bahsetmek gerekirse; </a:t>
            </a:r>
            <a:r>
              <a:rPr lang="tr-TR" altLang="tr-TR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birimsiz</a:t>
            </a:r>
            <a:r>
              <a:rPr lang="tr-TR" altLang="tr-T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olan bu sayı 0-100 arasında değişmektedir ve 0’dan 100’e doğru gittikçe şehirleşmenin ve dolayısıyla geçirimsiz alanların arttığı söylenebilir.</a:t>
            </a:r>
          </a:p>
          <a:p>
            <a:pPr algn="just"/>
            <a:endParaRPr lang="tr-TR" altLang="tr-TR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tr-TR" altLang="tr-TR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altLang="tr-T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</a:p>
        </p:txBody>
      </p:sp>
      <p:pic>
        <p:nvPicPr>
          <p:cNvPr id="28" name="Resim 20">
            <a:extLst>
              <a:ext uri="{FF2B5EF4-FFF2-40B4-BE49-F238E27FC236}">
                <a16:creationId xmlns:a16="http://schemas.microsoft.com/office/drawing/2014/main" id="{DCB25824-DDD4-4C76-8881-EF24EDEF50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84" y="25175003"/>
            <a:ext cx="5289736" cy="2676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9" name="Düz Bağlayıcı 28">
            <a:extLst>
              <a:ext uri="{FF2B5EF4-FFF2-40B4-BE49-F238E27FC236}">
                <a16:creationId xmlns:a16="http://schemas.microsoft.com/office/drawing/2014/main" id="{7833ED33-0327-4C3F-81D5-D55303B60705}"/>
              </a:ext>
            </a:extLst>
          </p:cNvPr>
          <p:cNvCxnSpPr>
            <a:cxnSpLocks/>
          </p:cNvCxnSpPr>
          <p:nvPr/>
        </p:nvCxnSpPr>
        <p:spPr>
          <a:xfrm>
            <a:off x="1885914" y="25826194"/>
            <a:ext cx="7957414" cy="595485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Düz Bağlayıcı 29">
            <a:extLst>
              <a:ext uri="{FF2B5EF4-FFF2-40B4-BE49-F238E27FC236}">
                <a16:creationId xmlns:a16="http://schemas.microsoft.com/office/drawing/2014/main" id="{2F0F5B21-F3D7-463B-AA52-F297309867B6}"/>
              </a:ext>
            </a:extLst>
          </p:cNvPr>
          <p:cNvCxnSpPr>
            <a:cxnSpLocks/>
          </p:cNvCxnSpPr>
          <p:nvPr/>
        </p:nvCxnSpPr>
        <p:spPr>
          <a:xfrm>
            <a:off x="1885914" y="25893736"/>
            <a:ext cx="5417094" cy="3171992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Resim 21">
            <a:extLst>
              <a:ext uri="{FF2B5EF4-FFF2-40B4-BE49-F238E27FC236}">
                <a16:creationId xmlns:a16="http://schemas.microsoft.com/office/drawing/2014/main" id="{A5B80552-A0B8-42FB-B70C-82FB81FCA6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1496" y="26397775"/>
            <a:ext cx="2541832" cy="2676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Metin kutusu 10">
            <a:extLst>
              <a:ext uri="{FF2B5EF4-FFF2-40B4-BE49-F238E27FC236}">
                <a16:creationId xmlns:a16="http://schemas.microsoft.com/office/drawing/2014/main" id="{4BA2D084-D6AF-4284-A20A-F771911AC75C}"/>
              </a:ext>
            </a:extLst>
          </p:cNvPr>
          <p:cNvSpPr txBox="1"/>
          <p:nvPr/>
        </p:nvSpPr>
        <p:spPr>
          <a:xfrm>
            <a:off x="393266" y="28049751"/>
            <a:ext cx="9808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800" b="1" dirty="0"/>
              <a:t>Şekil 3. Eğri numarası çalışması </a:t>
            </a:r>
          </a:p>
        </p:txBody>
      </p:sp>
      <p:sp>
        <p:nvSpPr>
          <p:cNvPr id="41" name="Rectangle 15">
            <a:extLst>
              <a:ext uri="{FF2B5EF4-FFF2-40B4-BE49-F238E27FC236}">
                <a16:creationId xmlns:a16="http://schemas.microsoft.com/office/drawing/2014/main" id="{A5131000-5644-4319-A2EF-1640EBAB946C}"/>
              </a:ext>
            </a:extLst>
          </p:cNvPr>
          <p:cNvSpPr/>
          <p:nvPr/>
        </p:nvSpPr>
        <p:spPr>
          <a:xfrm>
            <a:off x="10894613" y="5031028"/>
            <a:ext cx="10852609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tr-TR" altLang="tr-TR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altLang="tr-TR" sz="2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Yağış akış ilişkisi ve taşkın hidrografının hesaplanması</a:t>
            </a:r>
            <a:endParaRPr lang="tr-TR" altLang="tr-TR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tr-TR" altLang="tr-TR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altLang="tr-T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DSI birim hidrograf yöntemi ile taşkın hesabı</a:t>
            </a:r>
          </a:p>
          <a:p>
            <a:pPr marL="742950" indent="-742950" algn="just">
              <a:buAutoNum type="alphaLcParenR"/>
            </a:pPr>
            <a:endParaRPr lang="tr-TR" altLang="tr-TR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 algn="just">
              <a:buAutoNum type="alphaLcParenR"/>
            </a:pPr>
            <a:endParaRPr lang="tr-TR" altLang="tr-TR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2" name="Picture 2">
            <a:extLst>
              <a:ext uri="{FF2B5EF4-FFF2-40B4-BE49-F238E27FC236}">
                <a16:creationId xmlns:a16="http://schemas.microsoft.com/office/drawing/2014/main" id="{EA4C5CE7-1811-4F5A-9CBD-B95C8AD157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927260" y="6713164"/>
            <a:ext cx="7755608" cy="362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" name="Resim 36">
            <a:extLst>
              <a:ext uri="{FF2B5EF4-FFF2-40B4-BE49-F238E27FC236}">
                <a16:creationId xmlns:a16="http://schemas.microsoft.com/office/drawing/2014/main" id="{4784DC8C-B3C9-43EC-91E3-468779FC9E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4036" y="12064413"/>
            <a:ext cx="7705004" cy="5515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Metin kutusu 10">
            <a:extLst>
              <a:ext uri="{FF2B5EF4-FFF2-40B4-BE49-F238E27FC236}">
                <a16:creationId xmlns:a16="http://schemas.microsoft.com/office/drawing/2014/main" id="{91BAF795-8134-47B3-8291-6E860E8A7363}"/>
              </a:ext>
            </a:extLst>
          </p:cNvPr>
          <p:cNvSpPr txBox="1"/>
          <p:nvPr/>
        </p:nvSpPr>
        <p:spPr>
          <a:xfrm>
            <a:off x="10922082" y="10783591"/>
            <a:ext cx="1382640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600" b="1" dirty="0"/>
              <a:t>Şekil 4. Taşkın hidrografları</a:t>
            </a:r>
          </a:p>
        </p:txBody>
      </p:sp>
      <p:sp>
        <p:nvSpPr>
          <p:cNvPr id="47" name="Rectangle 16">
            <a:extLst>
              <a:ext uri="{FF2B5EF4-FFF2-40B4-BE49-F238E27FC236}">
                <a16:creationId xmlns:a16="http://schemas.microsoft.com/office/drawing/2014/main" id="{446161BE-0C52-44D0-9FA3-510EC720BCCD}"/>
              </a:ext>
            </a:extLst>
          </p:cNvPr>
          <p:cNvSpPr/>
          <p:nvPr/>
        </p:nvSpPr>
        <p:spPr>
          <a:xfrm>
            <a:off x="10812728" y="11398368"/>
            <a:ext cx="1045299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altLang="tr-T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HEC-HMS ve frekanslı yağışlar ile taşkın hesabı</a:t>
            </a:r>
          </a:p>
        </p:txBody>
      </p:sp>
      <p:sp>
        <p:nvSpPr>
          <p:cNvPr id="48" name="Metin kutusu 10">
            <a:extLst>
              <a:ext uri="{FF2B5EF4-FFF2-40B4-BE49-F238E27FC236}">
                <a16:creationId xmlns:a16="http://schemas.microsoft.com/office/drawing/2014/main" id="{05D2C3C5-A703-4930-8536-1827081EE8DD}"/>
              </a:ext>
            </a:extLst>
          </p:cNvPr>
          <p:cNvSpPr txBox="1"/>
          <p:nvPr/>
        </p:nvSpPr>
        <p:spPr>
          <a:xfrm>
            <a:off x="10894613" y="17681169"/>
            <a:ext cx="1382640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600" b="1" dirty="0"/>
              <a:t>Şekil 5. 100 yıllık 24 saatlik yağış için taşkın hidrografı</a:t>
            </a:r>
          </a:p>
        </p:txBody>
      </p:sp>
      <p:graphicFrame>
        <p:nvGraphicFramePr>
          <p:cNvPr id="59" name="Grafik 58">
            <a:extLst>
              <a:ext uri="{FF2B5EF4-FFF2-40B4-BE49-F238E27FC236}">
                <a16:creationId xmlns:a16="http://schemas.microsoft.com/office/drawing/2014/main" id="{05F9BAC0-2C92-4B63-BC14-2A7CC33F84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77015736"/>
              </p:ext>
            </p:extLst>
          </p:nvPr>
        </p:nvGraphicFramePr>
        <p:xfrm>
          <a:off x="10928141" y="18330334"/>
          <a:ext cx="8442162" cy="4028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60" name="Metin kutusu 10">
            <a:extLst>
              <a:ext uri="{FF2B5EF4-FFF2-40B4-BE49-F238E27FC236}">
                <a16:creationId xmlns:a16="http://schemas.microsoft.com/office/drawing/2014/main" id="{B8229D17-26BF-413E-99FF-B4797A51C921}"/>
              </a:ext>
            </a:extLst>
          </p:cNvPr>
          <p:cNvSpPr txBox="1"/>
          <p:nvPr/>
        </p:nvSpPr>
        <p:spPr>
          <a:xfrm>
            <a:off x="10927917" y="22739187"/>
            <a:ext cx="1382640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600" b="1" dirty="0"/>
              <a:t>Şekil 6. Farklı tekerrürdeki taşkın hidrografları</a:t>
            </a:r>
          </a:p>
        </p:txBody>
      </p:sp>
      <p:graphicFrame>
        <p:nvGraphicFramePr>
          <p:cNvPr id="61" name="Grafik 60">
            <a:extLst>
              <a:ext uri="{FF2B5EF4-FFF2-40B4-BE49-F238E27FC236}">
                <a16:creationId xmlns:a16="http://schemas.microsoft.com/office/drawing/2014/main" id="{3EAD8ED7-AE71-413E-87A1-043451052D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416246"/>
              </p:ext>
            </p:extLst>
          </p:nvPr>
        </p:nvGraphicFramePr>
        <p:xfrm>
          <a:off x="10990517" y="23335223"/>
          <a:ext cx="8667817" cy="3230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62" name="Metin kutusu 10">
            <a:extLst>
              <a:ext uri="{FF2B5EF4-FFF2-40B4-BE49-F238E27FC236}">
                <a16:creationId xmlns:a16="http://schemas.microsoft.com/office/drawing/2014/main" id="{0D6CB3D6-82BC-4615-9472-1594B43FFD32}"/>
              </a:ext>
            </a:extLst>
          </p:cNvPr>
          <p:cNvSpPr txBox="1"/>
          <p:nvPr/>
        </p:nvSpPr>
        <p:spPr>
          <a:xfrm>
            <a:off x="10922082" y="26364646"/>
            <a:ext cx="1382640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600" b="1" dirty="0"/>
              <a:t>Şekil 7. Farklı CN numaraları için 100 yıllık tekerrürdeki taşkın hidrografları</a:t>
            </a:r>
          </a:p>
        </p:txBody>
      </p:sp>
      <p:sp>
        <p:nvSpPr>
          <p:cNvPr id="63" name="Metin kutusu 4">
            <a:extLst>
              <a:ext uri="{FF2B5EF4-FFF2-40B4-BE49-F238E27FC236}">
                <a16:creationId xmlns:a16="http://schemas.microsoft.com/office/drawing/2014/main" id="{658CEBE9-1199-4611-A006-625620E0F65A}"/>
              </a:ext>
            </a:extLst>
          </p:cNvPr>
          <p:cNvSpPr txBox="1"/>
          <p:nvPr/>
        </p:nvSpPr>
        <p:spPr>
          <a:xfrm>
            <a:off x="10832138" y="27089394"/>
            <a:ext cx="10563947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altLang="tr-TR" sz="2600" b="1" dirty="0"/>
              <a:t>Sonuç</a:t>
            </a:r>
          </a:p>
          <a:p>
            <a:pPr algn="just"/>
            <a:r>
              <a:rPr lang="tr-TR" altLang="tr-TR" sz="2600" dirty="0"/>
              <a:t>Sonuçta, farklı yöntemlerle taşkın hidrograf tasarımı gerçekleştirilmiştir. Ayrıca, havza üzerindeki şehirleşme arttıkça akışa geçen yağış miktarı da önemli ölçüde artmıştır. Bu bağlamda a</a:t>
            </a:r>
            <a:r>
              <a:rPr lang="tr-TR" sz="2600" dirty="0"/>
              <a:t>karsu çevresindeki 100 yıllık taşkın alanı boş bırakılmalı ve</a:t>
            </a:r>
            <a:r>
              <a:rPr lang="tr-TR" altLang="tr-TR" sz="2600" dirty="0"/>
              <a:t> y</a:t>
            </a:r>
            <a:r>
              <a:rPr lang="tr-TR" sz="2600" dirty="0"/>
              <a:t>erleşim için taşkın riski olmayan yüksek alanlar seçilmeli</a:t>
            </a:r>
            <a:r>
              <a:rPr lang="tr-TR" altLang="tr-TR" sz="2600" dirty="0"/>
              <a:t>.</a:t>
            </a:r>
          </a:p>
          <a:p>
            <a:pPr algn="just">
              <a:defRPr/>
            </a:pPr>
            <a:endParaRPr lang="tr-TR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Metin kutusu 64">
            <a:extLst>
              <a:ext uri="{FF2B5EF4-FFF2-40B4-BE49-F238E27FC236}">
                <a16:creationId xmlns:a16="http://schemas.microsoft.com/office/drawing/2014/main" id="{84BECC75-0F70-4AF2-82D1-F46BB400E08A}"/>
              </a:ext>
            </a:extLst>
          </p:cNvPr>
          <p:cNvSpPr txBox="1"/>
          <p:nvPr/>
        </p:nvSpPr>
        <p:spPr>
          <a:xfrm>
            <a:off x="192777" y="21569297"/>
            <a:ext cx="1382640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600" b="1" dirty="0"/>
              <a:t>Şekil 2. Sonuç </a:t>
            </a:r>
            <a:r>
              <a:rPr lang="tr-TR" sz="2600" b="1" dirty="0" err="1"/>
              <a:t>hiyetografı</a:t>
            </a:r>
            <a:r>
              <a:rPr lang="tr-TR" sz="2600" b="1" dirty="0"/>
              <a:t> </a:t>
            </a:r>
          </a:p>
        </p:txBody>
      </p:sp>
      <p:sp>
        <p:nvSpPr>
          <p:cNvPr id="71" name="Metin kutusu 8">
            <a:extLst>
              <a:ext uri="{FF2B5EF4-FFF2-40B4-BE49-F238E27FC236}">
                <a16:creationId xmlns:a16="http://schemas.microsoft.com/office/drawing/2014/main" id="{8E666E12-10F6-4440-A1EB-DD52B443E9E5}"/>
              </a:ext>
            </a:extLst>
          </p:cNvPr>
          <p:cNvSpPr txBox="1"/>
          <p:nvPr/>
        </p:nvSpPr>
        <p:spPr>
          <a:xfrm>
            <a:off x="252063" y="28142338"/>
            <a:ext cx="1350109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altLang="tr-TR" sz="2600" b="1" dirty="0">
                <a:latin typeface="Calibri" panose="020F0502020204030204" pitchFamily="34" charset="0"/>
                <a:cs typeface="Calibri" panose="020F0502020204030204" pitchFamily="34" charset="0"/>
              </a:rPr>
              <a:t>Kaynaklar</a:t>
            </a:r>
          </a:p>
          <a:p>
            <a:r>
              <a:rPr lang="tr-TR" altLang="tr-TR" sz="2600" dirty="0">
                <a:latin typeface="Calibri" panose="020F0502020204030204" pitchFamily="34" charset="0"/>
                <a:cs typeface="Calibri" panose="020F0502020204030204" pitchFamily="34" charset="0"/>
              </a:rPr>
              <a:t>http://www.hec.usace.army.mil/software/hec-hms</a:t>
            </a:r>
            <a:r>
              <a:rPr lang="tr-TR" altLang="tr-TR" sz="2600" dirty="0">
                <a:latin typeface="Calibri" panose="020F0502020204030204" pitchFamily="34" charset="0"/>
                <a:cs typeface="Calibri" panose="020F0502020204030204" pitchFamily="34" charset="0"/>
                <a:hlinkClick r:id="rId12"/>
              </a:rPr>
              <a:t>/</a:t>
            </a:r>
            <a:endParaRPr lang="tr-TR" altLang="tr-TR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tr-TR" altLang="tr-TR" sz="2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tr-TR" altLang="tr-TR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defRPr/>
            </a:pPr>
            <a:endParaRPr lang="tr-TR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tr-TR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AutoShape 4" descr="Eskişehir Teknik Üniversitesi Logo Download Vector">
            <a:extLst>
              <a:ext uri="{FF2B5EF4-FFF2-40B4-BE49-F238E27FC236}">
                <a16:creationId xmlns:a16="http://schemas.microsoft.com/office/drawing/2014/main" id="{32B5F7A3-A7B7-BA4D-B71F-F29118FAC7E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648950" y="160496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8" name="Resim 17">
            <a:extLst>
              <a:ext uri="{FF2B5EF4-FFF2-40B4-BE49-F238E27FC236}">
                <a16:creationId xmlns:a16="http://schemas.microsoft.com/office/drawing/2014/main" id="{B87B5A89-05AB-A146-91B9-46602F749989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b="1918"/>
          <a:stretch/>
        </p:blipFill>
        <p:spPr>
          <a:xfrm>
            <a:off x="1264206" y="0"/>
            <a:ext cx="3920520" cy="3845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546057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is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is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is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is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is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is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344</Words>
  <Application>Microsoft Office PowerPoint</Application>
  <PresentationFormat>Özel</PresentationFormat>
  <Paragraphs>44</Paragraphs>
  <Slides>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</vt:i4>
      </vt:variant>
    </vt:vector>
  </HeadingPairs>
  <TitlesOfParts>
    <vt:vector size="5" baseType="lpstr">
      <vt:lpstr>Arial</vt:lpstr>
      <vt:lpstr>Calibri</vt:lpstr>
      <vt:lpstr>Times New Roman</vt:lpstr>
      <vt:lpstr>Ofis Teması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MacBook Pro</dc:creator>
  <cp:lastModifiedBy>Onur KAYA</cp:lastModifiedBy>
  <cp:revision>48</cp:revision>
  <cp:lastPrinted>2019-04-25T07:43:32Z</cp:lastPrinted>
  <dcterms:created xsi:type="dcterms:W3CDTF">2012-04-05T08:17:35Z</dcterms:created>
  <dcterms:modified xsi:type="dcterms:W3CDTF">2023-04-05T13:08:40Z</dcterms:modified>
</cp:coreProperties>
</file>